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Playfair Display"/>
      <p:regular r:id="rId47"/>
      <p:bold r:id="rId48"/>
      <p:italic r:id="rId49"/>
      <p:boldItalic r:id="rId50"/>
    </p:embeddedFont>
    <p:embeddedFont>
      <p:font typeface="La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C0BA1B-0748-4B12-9173-85D395483805}">
  <a:tblStyle styleId="{E3C0BA1B-0748-4B12-9173-85D39548380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layfairDisplay-bold.fntdata"/><Relationship Id="rId47" Type="http://schemas.openxmlformats.org/officeDocument/2006/relationships/font" Target="fonts/PlayfairDisplay-regular.fntdata"/><Relationship Id="rId49" Type="http://schemas.openxmlformats.org/officeDocument/2006/relationships/font" Target="fonts/PlayfairDispl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regular.fntdata"/><Relationship Id="rId50" Type="http://schemas.openxmlformats.org/officeDocument/2006/relationships/font" Target="fonts/PlayfairDisplay-boldItalic.fntdata"/><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722bf2f61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722bf2f61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e06b1b126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e06b1b126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06b1b126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e06b1b126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06b1b126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e06b1b126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e06b1b126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e06b1b126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725a1aab9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725a1aab9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e06b1b126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e06b1b126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e0aa72d1b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e0aa72d1b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e06b1b126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e06b1b126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e06b1b126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e06b1b126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722bf2f61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722bf2f61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e18c9f0e99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e18c9f0e99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725a1aab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725a1aab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e06b1b126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e06b1b126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e06b1b126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e06b1b126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e06b1b126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e06b1b126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e18c9f0e99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e18c9f0e99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e18c9f0e99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e18c9f0e99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e06b1b1261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e06b1b126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e06b1b126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e06b1b126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e0aa72d1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e0aa72d1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722bf2f61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722bf2f61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e0a8a1d5a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e0a8a1d5a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e06b1b126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e06b1b126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e06b1b126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e06b1b126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e18c9f0e99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e18c9f0e99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e06b1b126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e06b1b126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e0cfc6ddb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e0cfc6ddb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e0cfc6ddb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e0cfc6ddb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e0cfc6ddb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e0cfc6ddb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e0cfc6ddb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e0cfc6ddb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e0cfc6ddb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e0cfc6ddb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722bf2f61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722bf2f61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e06b1b126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e06b1b126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e06b1b12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e06b1b12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72788dc91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72788dc91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e06b1b126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e06b1b126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e06b1b126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e06b1b126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e06b1b126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e06b1b126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lvl1pPr lvl="0">
              <a:spcBef>
                <a:spcPts val="100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0"/>
              </a:spcBef>
              <a:spcAft>
                <a:spcPts val="0"/>
              </a:spcAft>
              <a:buClr>
                <a:schemeClr val="accent6"/>
              </a:buClr>
              <a:buSzPts val="2400"/>
              <a:buNone/>
              <a:defRPr sz="2400">
                <a:solidFill>
                  <a:schemeClr val="accent6"/>
                </a:solidFill>
              </a:defRPr>
            </a:lvl2pPr>
            <a:lvl3pPr lvl="2">
              <a:lnSpc>
                <a:spcPct val="100000"/>
              </a:lnSpc>
              <a:spcBef>
                <a:spcPts val="0"/>
              </a:spcBef>
              <a:spcAft>
                <a:spcPts val="0"/>
              </a:spcAft>
              <a:buClr>
                <a:schemeClr val="accent6"/>
              </a:buClr>
              <a:buSzPts val="2400"/>
              <a:buNone/>
              <a:defRPr sz="2400">
                <a:solidFill>
                  <a:schemeClr val="accent6"/>
                </a:solidFill>
              </a:defRPr>
            </a:lvl3pPr>
            <a:lvl4pPr lvl="3">
              <a:lnSpc>
                <a:spcPct val="100000"/>
              </a:lnSpc>
              <a:spcBef>
                <a:spcPts val="0"/>
              </a:spcBef>
              <a:spcAft>
                <a:spcPts val="0"/>
              </a:spcAft>
              <a:buClr>
                <a:schemeClr val="accent6"/>
              </a:buClr>
              <a:buSzPts val="2400"/>
              <a:buNone/>
              <a:defRPr sz="2400">
                <a:solidFill>
                  <a:schemeClr val="accent6"/>
                </a:solidFill>
              </a:defRPr>
            </a:lvl4pPr>
            <a:lvl5pPr lvl="4">
              <a:lnSpc>
                <a:spcPct val="100000"/>
              </a:lnSpc>
              <a:spcBef>
                <a:spcPts val="0"/>
              </a:spcBef>
              <a:spcAft>
                <a:spcPts val="0"/>
              </a:spcAft>
              <a:buClr>
                <a:schemeClr val="accent6"/>
              </a:buClr>
              <a:buSzPts val="2400"/>
              <a:buNone/>
              <a:defRPr sz="2400">
                <a:solidFill>
                  <a:schemeClr val="accent6"/>
                </a:solidFill>
              </a:defRPr>
            </a:lvl5pPr>
            <a:lvl6pPr lvl="5">
              <a:lnSpc>
                <a:spcPct val="100000"/>
              </a:lnSpc>
              <a:spcBef>
                <a:spcPts val="0"/>
              </a:spcBef>
              <a:spcAft>
                <a:spcPts val="0"/>
              </a:spcAft>
              <a:buClr>
                <a:schemeClr val="accent6"/>
              </a:buClr>
              <a:buSzPts val="2400"/>
              <a:buNone/>
              <a:defRPr sz="2400">
                <a:solidFill>
                  <a:schemeClr val="accent6"/>
                </a:solidFill>
              </a:defRPr>
            </a:lvl6pPr>
            <a:lvl7pPr lvl="6">
              <a:lnSpc>
                <a:spcPct val="100000"/>
              </a:lnSpc>
              <a:spcBef>
                <a:spcPts val="0"/>
              </a:spcBef>
              <a:spcAft>
                <a:spcPts val="0"/>
              </a:spcAft>
              <a:buClr>
                <a:schemeClr val="accent6"/>
              </a:buClr>
              <a:buSzPts val="2400"/>
              <a:buNone/>
              <a:defRPr sz="2400">
                <a:solidFill>
                  <a:schemeClr val="accent6"/>
                </a:solidFill>
              </a:defRPr>
            </a:lvl7pPr>
            <a:lvl8pPr lvl="7">
              <a:lnSpc>
                <a:spcPct val="100000"/>
              </a:lnSpc>
              <a:spcBef>
                <a:spcPts val="0"/>
              </a:spcBef>
              <a:spcAft>
                <a:spcPts val="0"/>
              </a:spcAft>
              <a:buClr>
                <a:schemeClr val="accent6"/>
              </a:buClr>
              <a:buSzPts val="2400"/>
              <a:buNone/>
              <a:defRPr sz="2400">
                <a:solidFill>
                  <a:schemeClr val="accent6"/>
                </a:solidFill>
              </a:defRPr>
            </a:lvl8pPr>
            <a:lvl9pPr lvl="8">
              <a:lnSpc>
                <a:spcPct val="100000"/>
              </a:lnSpc>
              <a:spcBef>
                <a:spcPts val="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moneycontrol.com/news/technology/why-wednesdays-and-thursdays-are-the-most-congested-in-bengaluru-12317211.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21.png"/><Relationship Id="rId5" Type="http://schemas.openxmlformats.org/officeDocument/2006/relationships/image" Target="../media/image30.png"/><Relationship Id="rId6" Type="http://schemas.openxmlformats.org/officeDocument/2006/relationships/image" Target="../media/image29.png"/><Relationship Id="rId7" Type="http://schemas.openxmlformats.org/officeDocument/2006/relationships/image" Target="../media/image36.png"/><Relationship Id="rId8"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txBox="1"/>
          <p:nvPr>
            <p:ph type="ctrTitle"/>
          </p:nvPr>
        </p:nvSpPr>
        <p:spPr>
          <a:xfrm>
            <a:off x="625500" y="337425"/>
            <a:ext cx="7893000" cy="1853700"/>
          </a:xfrm>
          <a:prstGeom prst="rect">
            <a:avLst/>
          </a:prstGeom>
        </p:spPr>
        <p:txBody>
          <a:bodyPr anchorCtr="0" anchor="b" bIns="91425" lIns="91425" spcFirstLastPara="1" rIns="91425" wrap="square" tIns="91425">
            <a:normAutofit/>
          </a:bodyPr>
          <a:lstStyle/>
          <a:p>
            <a:pPr indent="0" lvl="0" marL="0" rtl="0" algn="l">
              <a:spcBef>
                <a:spcPts val="1000"/>
              </a:spcBef>
              <a:spcAft>
                <a:spcPts val="0"/>
              </a:spcAft>
              <a:buNone/>
            </a:pPr>
            <a:r>
              <a:rPr lang="en"/>
              <a:t>Weekly Update 14</a:t>
            </a:r>
            <a:endParaRPr/>
          </a:p>
        </p:txBody>
      </p:sp>
      <p:sp>
        <p:nvSpPr>
          <p:cNvPr id="69" name="Google Shape;69;p13"/>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p>
            <a:pPr indent="0" lvl="0" marL="0" rtl="0" algn="l">
              <a:spcBef>
                <a:spcPts val="1000"/>
              </a:spcBef>
              <a:spcAft>
                <a:spcPts val="0"/>
              </a:spcAft>
              <a:buNone/>
            </a:pPr>
            <a:r>
              <a:rPr lang="en"/>
              <a:t>Sarang Deb Saha</a:t>
            </a:r>
            <a:endParaRPr/>
          </a:p>
        </p:txBody>
      </p:sp>
      <p:pic>
        <p:nvPicPr>
          <p:cNvPr id="70" name="Google Shape;70;p13"/>
          <p:cNvPicPr preferRelativeResize="0"/>
          <p:nvPr/>
        </p:nvPicPr>
        <p:blipFill>
          <a:blip r:embed="rId3">
            <a:alphaModFix/>
          </a:blip>
          <a:stretch>
            <a:fillRect/>
          </a:stretch>
        </p:blipFill>
        <p:spPr>
          <a:xfrm>
            <a:off x="8245675" y="76200"/>
            <a:ext cx="822129" cy="82212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Frequency</a:t>
            </a:r>
            <a:r>
              <a:rPr lang="en"/>
              <a:t> of Violations by Vehicle Types</a:t>
            </a:r>
            <a:endParaRPr/>
          </a:p>
        </p:txBody>
      </p:sp>
      <p:sp>
        <p:nvSpPr>
          <p:cNvPr id="134" name="Google Shape;134;p22"/>
          <p:cNvSpPr txBox="1"/>
          <p:nvPr>
            <p:ph idx="1" type="body"/>
          </p:nvPr>
        </p:nvSpPr>
        <p:spPr>
          <a:xfrm>
            <a:off x="-178050" y="1342925"/>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35" name="Google Shape;135;p22"/>
          <p:cNvPicPr preferRelativeResize="0"/>
          <p:nvPr/>
        </p:nvPicPr>
        <p:blipFill>
          <a:blip r:embed="rId3">
            <a:alphaModFix/>
          </a:blip>
          <a:stretch>
            <a:fillRect/>
          </a:stretch>
        </p:blipFill>
        <p:spPr>
          <a:xfrm>
            <a:off x="822075" y="1122325"/>
            <a:ext cx="6747849" cy="393085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223000"/>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Distribution of Violations by Vehicle Type</a:t>
            </a:r>
            <a:endParaRPr/>
          </a:p>
        </p:txBody>
      </p:sp>
      <p:sp>
        <p:nvSpPr>
          <p:cNvPr id="141" name="Google Shape;141;p23"/>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42" name="Google Shape;142;p23"/>
          <p:cNvPicPr preferRelativeResize="0"/>
          <p:nvPr/>
        </p:nvPicPr>
        <p:blipFill>
          <a:blip r:embed="rId3">
            <a:alphaModFix/>
          </a:blip>
          <a:stretch>
            <a:fillRect/>
          </a:stretch>
        </p:blipFill>
        <p:spPr>
          <a:xfrm>
            <a:off x="252575" y="941525"/>
            <a:ext cx="8685950" cy="394582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106950" y="223025"/>
            <a:ext cx="89310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Distribution of Junctions with the most Violations</a:t>
            </a:r>
            <a:endParaRPr/>
          </a:p>
        </p:txBody>
      </p:sp>
      <p:sp>
        <p:nvSpPr>
          <p:cNvPr id="148" name="Google Shape;148;p2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49" name="Google Shape;149;p24"/>
          <p:cNvPicPr preferRelativeResize="0"/>
          <p:nvPr/>
        </p:nvPicPr>
        <p:blipFill>
          <a:blip r:embed="rId3">
            <a:alphaModFix/>
          </a:blip>
          <a:stretch>
            <a:fillRect/>
          </a:stretch>
        </p:blipFill>
        <p:spPr>
          <a:xfrm>
            <a:off x="106950" y="966776"/>
            <a:ext cx="8877750" cy="3382749"/>
          </a:xfrm>
          <a:prstGeom prst="rect">
            <a:avLst/>
          </a:prstGeom>
          <a:noFill/>
          <a:ln cap="flat" cmpd="sng" w="38100">
            <a:solidFill>
              <a:schemeClr val="dk2"/>
            </a:solidFill>
            <a:prstDash val="solid"/>
            <a:round/>
            <a:headEnd len="sm" w="sm" type="none"/>
            <a:tailEnd len="sm" w="sm" type="none"/>
          </a:ln>
        </p:spPr>
      </p:pic>
      <p:sp>
        <p:nvSpPr>
          <p:cNvPr id="150" name="Google Shape;150;p24"/>
          <p:cNvSpPr txBox="1"/>
          <p:nvPr/>
        </p:nvSpPr>
        <p:spPr>
          <a:xfrm>
            <a:off x="106950" y="4485950"/>
            <a:ext cx="8788800" cy="2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Lato"/>
                <a:ea typeface="Lato"/>
                <a:cs typeface="Lato"/>
                <a:sym typeface="Lato"/>
              </a:rPr>
              <a:t>We notice that 5 locations namely , 'SwamiVivekananda', 'AXASignal', 'TeachersJn', 'VanivilasJN' and 'Aishwarya-JN' make up almost 72% of all the violations recorded!    -&gt;Key Locations</a:t>
            </a:r>
            <a:endParaRPr sz="1500">
              <a:solidFill>
                <a:schemeClr val="dk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236850" y="11607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Frequency of Violations by Junction Name</a:t>
            </a:r>
            <a:endParaRPr/>
          </a:p>
        </p:txBody>
      </p:sp>
      <p:sp>
        <p:nvSpPr>
          <p:cNvPr id="156" name="Google Shape;156;p25"/>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57" name="Google Shape;157;p25"/>
          <p:cNvPicPr preferRelativeResize="0"/>
          <p:nvPr/>
        </p:nvPicPr>
        <p:blipFill>
          <a:blip r:embed="rId3">
            <a:alphaModFix/>
          </a:blip>
          <a:stretch>
            <a:fillRect/>
          </a:stretch>
        </p:blipFill>
        <p:spPr>
          <a:xfrm>
            <a:off x="387900" y="670575"/>
            <a:ext cx="7358574" cy="4327501"/>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2230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Temporal Analysis</a:t>
            </a:r>
            <a:endParaRPr/>
          </a:p>
        </p:txBody>
      </p:sp>
      <p:sp>
        <p:nvSpPr>
          <p:cNvPr id="163" name="Google Shape;163;p26"/>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64" name="Google Shape;164;p26"/>
          <p:cNvPicPr preferRelativeResize="0"/>
          <p:nvPr/>
        </p:nvPicPr>
        <p:blipFill>
          <a:blip r:embed="rId3">
            <a:alphaModFix/>
          </a:blip>
          <a:stretch>
            <a:fillRect/>
          </a:stretch>
        </p:blipFill>
        <p:spPr>
          <a:xfrm>
            <a:off x="501250" y="791825"/>
            <a:ext cx="7979932" cy="422965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0" name="Google Shape;170;p27"/>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71" name="Google Shape;171;p27"/>
          <p:cNvPicPr preferRelativeResize="0"/>
          <p:nvPr/>
        </p:nvPicPr>
        <p:blipFill>
          <a:blip r:embed="rId3">
            <a:alphaModFix/>
          </a:blip>
          <a:stretch>
            <a:fillRect/>
          </a:stretch>
        </p:blipFill>
        <p:spPr>
          <a:xfrm>
            <a:off x="152400" y="247500"/>
            <a:ext cx="8832301" cy="4686026"/>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7" name="Google Shape;177;p28"/>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78" name="Google Shape;178;p28"/>
          <p:cNvPicPr preferRelativeResize="0"/>
          <p:nvPr/>
        </p:nvPicPr>
        <p:blipFill>
          <a:blip r:embed="rId3">
            <a:alphaModFix/>
          </a:blip>
          <a:stretch>
            <a:fillRect/>
          </a:stretch>
        </p:blipFill>
        <p:spPr>
          <a:xfrm>
            <a:off x="292850" y="118325"/>
            <a:ext cx="8520600" cy="4870694"/>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4" name="Google Shape;184;p29"/>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85" name="Google Shape;185;p29"/>
          <p:cNvPicPr preferRelativeResize="0"/>
          <p:nvPr/>
        </p:nvPicPr>
        <p:blipFill>
          <a:blip r:embed="rId3">
            <a:alphaModFix/>
          </a:blip>
          <a:stretch>
            <a:fillRect/>
          </a:stretch>
        </p:blipFill>
        <p:spPr>
          <a:xfrm>
            <a:off x="149275" y="60207"/>
            <a:ext cx="8759227" cy="5007093"/>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1" name="Google Shape;191;p30"/>
          <p:cNvSpPr txBox="1"/>
          <p:nvPr>
            <p:ph idx="1" type="body"/>
          </p:nvPr>
        </p:nvSpPr>
        <p:spPr>
          <a:xfrm>
            <a:off x="365175" y="14392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92" name="Google Shape;192;p30"/>
          <p:cNvPicPr preferRelativeResize="0"/>
          <p:nvPr/>
        </p:nvPicPr>
        <p:blipFill>
          <a:blip r:embed="rId3">
            <a:alphaModFix/>
          </a:blip>
          <a:stretch>
            <a:fillRect/>
          </a:stretch>
        </p:blipFill>
        <p:spPr>
          <a:xfrm>
            <a:off x="224625" y="56150"/>
            <a:ext cx="8330158" cy="508735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8" name="Google Shape;198;p31"/>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99" name="Google Shape;199;p31"/>
          <p:cNvPicPr preferRelativeResize="0"/>
          <p:nvPr/>
        </p:nvPicPr>
        <p:blipFill>
          <a:blip r:embed="rId3">
            <a:alphaModFix/>
          </a:blip>
          <a:stretch>
            <a:fillRect/>
          </a:stretch>
        </p:blipFill>
        <p:spPr>
          <a:xfrm>
            <a:off x="232000" y="76200"/>
            <a:ext cx="8423727" cy="5075601"/>
          </a:xfrm>
          <a:prstGeom prst="rect">
            <a:avLst/>
          </a:prstGeom>
          <a:noFill/>
          <a:ln cap="flat" cmpd="sng" w="38100">
            <a:solidFill>
              <a:schemeClr val="dk2"/>
            </a:solidFill>
            <a:prstDash val="solid"/>
            <a:round/>
            <a:headEnd len="sm" w="sm" type="none"/>
            <a:tailEnd len="sm" w="sm" type="none"/>
          </a:ln>
        </p:spPr>
      </p:pic>
      <p:sp>
        <p:nvSpPr>
          <p:cNvPr id="200" name="Google Shape;200;p31"/>
          <p:cNvSpPr/>
          <p:nvPr/>
        </p:nvSpPr>
        <p:spPr>
          <a:xfrm rot="1732182">
            <a:off x="7503022" y="2828424"/>
            <a:ext cx="1444640" cy="107288"/>
          </a:xfrm>
          <a:prstGeom prst="leftArrow">
            <a:avLst>
              <a:gd fmla="val 50000" name="adj1"/>
              <a:gd fmla="val 309781"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D0D0D"/>
              </a:solidFill>
              <a:latin typeface="Lato"/>
              <a:ea typeface="Lato"/>
              <a:cs typeface="Lato"/>
              <a:sym typeface="Lato"/>
            </a:endParaRPr>
          </a:p>
        </p:txBody>
      </p:sp>
      <p:sp>
        <p:nvSpPr>
          <p:cNvPr id="201" name="Google Shape;201;p31"/>
          <p:cNvSpPr txBox="1"/>
          <p:nvPr/>
        </p:nvSpPr>
        <p:spPr>
          <a:xfrm>
            <a:off x="8808125" y="3181575"/>
            <a:ext cx="4884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Lato"/>
                <a:ea typeface="Lato"/>
                <a:cs typeface="Lato"/>
                <a:sym typeface="Lato"/>
              </a:rPr>
              <a:t>??</a:t>
            </a:r>
            <a:endParaRPr b="1" sz="1800">
              <a:solidFill>
                <a:schemeClr val="dk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frame considered:</a:t>
            </a:r>
            <a:endParaRPr/>
          </a:p>
        </p:txBody>
      </p:sp>
      <p:sp>
        <p:nvSpPr>
          <p:cNvPr id="76" name="Google Shape;76;p14"/>
          <p:cNvSpPr txBox="1"/>
          <p:nvPr>
            <p:ph idx="1" type="body"/>
          </p:nvPr>
        </p:nvSpPr>
        <p:spPr>
          <a:xfrm>
            <a:off x="311700" y="1417800"/>
            <a:ext cx="8520600" cy="35523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Continuous surveillance for a month was done using the ANPR cameras from 21-02-2024 to 20-03-2024.</a:t>
            </a:r>
            <a:endParaRPr/>
          </a:p>
          <a:p>
            <a:pPr indent="-342900" lvl="0" marL="457200" rtl="0" algn="l">
              <a:spcBef>
                <a:spcPts val="0"/>
              </a:spcBef>
              <a:spcAft>
                <a:spcPts val="0"/>
              </a:spcAft>
              <a:buSzPts val="1800"/>
              <a:buChar char="●"/>
            </a:pPr>
            <a:r>
              <a:rPr lang="en"/>
              <a:t>The api is used to fetch the relevant data in the form of a .json file.</a:t>
            </a:r>
            <a:endParaRPr/>
          </a:p>
          <a:p>
            <a:pPr indent="-342900" lvl="0" marL="457200" rtl="0" algn="l">
              <a:spcBef>
                <a:spcPts val="0"/>
              </a:spcBef>
              <a:spcAft>
                <a:spcPts val="0"/>
              </a:spcAft>
              <a:buSzPts val="1800"/>
              <a:buChar char="●"/>
            </a:pPr>
            <a:r>
              <a:rPr lang="en"/>
              <a:t>With 1,007,095 unique incidents recorded in the given timespan at 50 intersections in Bengaluru.</a:t>
            </a:r>
            <a:endParaRPr/>
          </a:p>
          <a:p>
            <a:pPr indent="0" lvl="0" marL="0" rtl="0" algn="l">
              <a:spcBef>
                <a:spcPts val="1200"/>
              </a:spcBef>
              <a:spcAft>
                <a:spcPts val="0"/>
              </a:spcAft>
              <a:buNone/>
            </a:pPr>
            <a:r>
              <a:rPr lang="en"/>
              <a:t>	</a:t>
            </a:r>
            <a:r>
              <a:rPr lang="en" u="sng">
                <a:solidFill>
                  <a:schemeClr val="hlink"/>
                </a:solidFill>
                <a:hlinkClick r:id="rId3"/>
              </a:rPr>
              <a:t>https://www.moneycontrol.com/news/technology/why-wednesdays-and-thursdays-are-the-most-congested-in-bengaluru-12317211.html</a:t>
            </a:r>
            <a:r>
              <a:rPr lang="en"/>
              <a:t> Tells us about the ‘Peak’ and ‘Non-Peak’ hours. </a:t>
            </a:r>
            <a:endParaRPr/>
          </a:p>
          <a:p>
            <a:pPr indent="0" lvl="0" marL="0" rtl="0" algn="l">
              <a:spcBef>
                <a:spcPts val="1200"/>
              </a:spcBef>
              <a:spcAft>
                <a:spcPts val="0"/>
              </a:spcAft>
              <a:buNone/>
            </a:pPr>
            <a:r>
              <a:rPr lang="en"/>
              <a:t>(</a:t>
            </a:r>
            <a:r>
              <a:rPr b="1" lang="en"/>
              <a:t>Weekday peak: 7-11 AM and 4-8 PM</a:t>
            </a:r>
            <a:endParaRPr b="1"/>
          </a:p>
          <a:p>
            <a:pPr indent="0" lvl="0" marL="0" rtl="0" algn="l">
              <a:spcBef>
                <a:spcPts val="1200"/>
              </a:spcBef>
              <a:spcAft>
                <a:spcPts val="1200"/>
              </a:spcAft>
              <a:buNone/>
            </a:pPr>
            <a:r>
              <a:rPr b="1" lang="en"/>
              <a:t>Weekend peak: 11AM-2PM and 6-11PM</a:t>
            </a:r>
            <a:r>
              <a:rPr lang="en"/>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talk about this sudden spike in Kormangala</a:t>
            </a:r>
            <a:endParaRPr/>
          </a:p>
        </p:txBody>
      </p:sp>
      <p:sp>
        <p:nvSpPr>
          <p:cNvPr id="207" name="Google Shape;207;p32"/>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08" name="Google Shape;208;p32"/>
          <p:cNvPicPr preferRelativeResize="0"/>
          <p:nvPr/>
        </p:nvPicPr>
        <p:blipFill>
          <a:blip r:embed="rId3">
            <a:alphaModFix/>
          </a:blip>
          <a:stretch>
            <a:fillRect/>
          </a:stretch>
        </p:blipFill>
        <p:spPr>
          <a:xfrm>
            <a:off x="311700" y="1017726"/>
            <a:ext cx="7452776" cy="4020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4" name="Google Shape;214;p33"/>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15" name="Google Shape;215;p33"/>
          <p:cNvPicPr preferRelativeResize="0"/>
          <p:nvPr/>
        </p:nvPicPr>
        <p:blipFill>
          <a:blip r:embed="rId3">
            <a:alphaModFix/>
          </a:blip>
          <a:stretch>
            <a:fillRect/>
          </a:stretch>
        </p:blipFill>
        <p:spPr>
          <a:xfrm>
            <a:off x="152400" y="53600"/>
            <a:ext cx="8629224" cy="500882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1" name="Google Shape;221;p3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22" name="Google Shape;222;p34"/>
          <p:cNvPicPr preferRelativeResize="0"/>
          <p:nvPr/>
        </p:nvPicPr>
        <p:blipFill>
          <a:blip r:embed="rId3">
            <a:alphaModFix/>
          </a:blip>
          <a:stretch>
            <a:fillRect/>
          </a:stretch>
        </p:blipFill>
        <p:spPr>
          <a:xfrm>
            <a:off x="76200" y="685350"/>
            <a:ext cx="9024123" cy="3723326"/>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311700" y="13747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8" name="Google Shape;228;p35"/>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29" name="Google Shape;229;p35"/>
          <p:cNvPicPr preferRelativeResize="0"/>
          <p:nvPr/>
        </p:nvPicPr>
        <p:blipFill>
          <a:blip r:embed="rId3">
            <a:alphaModFix/>
          </a:blip>
          <a:stretch>
            <a:fillRect/>
          </a:stretch>
        </p:blipFill>
        <p:spPr>
          <a:xfrm>
            <a:off x="195150" y="215725"/>
            <a:ext cx="8703976" cy="465402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311700" y="0"/>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Weekdays vs Weekends</a:t>
            </a:r>
            <a:endParaRPr/>
          </a:p>
        </p:txBody>
      </p:sp>
      <p:sp>
        <p:nvSpPr>
          <p:cNvPr id="235" name="Google Shape;235;p36"/>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36" name="Google Shape;236;p36"/>
          <p:cNvPicPr preferRelativeResize="0"/>
          <p:nvPr/>
        </p:nvPicPr>
        <p:blipFill>
          <a:blip r:embed="rId3">
            <a:alphaModFix/>
          </a:blip>
          <a:stretch>
            <a:fillRect/>
          </a:stretch>
        </p:blipFill>
        <p:spPr>
          <a:xfrm>
            <a:off x="96225" y="589650"/>
            <a:ext cx="4551974" cy="2433948"/>
          </a:xfrm>
          <a:prstGeom prst="rect">
            <a:avLst/>
          </a:prstGeom>
          <a:noFill/>
          <a:ln cap="flat" cmpd="sng" w="38100">
            <a:solidFill>
              <a:schemeClr val="dk2"/>
            </a:solidFill>
            <a:prstDash val="solid"/>
            <a:round/>
            <a:headEnd len="sm" w="sm" type="none"/>
            <a:tailEnd len="sm" w="sm" type="none"/>
          </a:ln>
        </p:spPr>
      </p:pic>
      <p:sp>
        <p:nvSpPr>
          <p:cNvPr id="237" name="Google Shape;237;p36"/>
          <p:cNvSpPr txBox="1"/>
          <p:nvPr/>
        </p:nvSpPr>
        <p:spPr>
          <a:xfrm>
            <a:off x="66300" y="3693475"/>
            <a:ext cx="4619400" cy="8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Lato"/>
                <a:ea typeface="Lato"/>
                <a:cs typeface="Lato"/>
                <a:sym typeface="Lato"/>
              </a:rPr>
              <a:t>Peak hours and Non-peak hours as mentioned in the article by MN Anucheth</a:t>
            </a:r>
            <a:endParaRPr sz="1800">
              <a:solidFill>
                <a:schemeClr val="dk1"/>
              </a:solidFill>
              <a:latin typeface="Lato"/>
              <a:ea typeface="Lato"/>
              <a:cs typeface="Lato"/>
              <a:sym typeface="Lato"/>
            </a:endParaRPr>
          </a:p>
        </p:txBody>
      </p:sp>
      <p:pic>
        <p:nvPicPr>
          <p:cNvPr id="238" name="Google Shape;238;p36"/>
          <p:cNvPicPr preferRelativeResize="0"/>
          <p:nvPr/>
        </p:nvPicPr>
        <p:blipFill>
          <a:blip r:embed="rId4">
            <a:alphaModFix/>
          </a:blip>
          <a:stretch>
            <a:fillRect/>
          </a:stretch>
        </p:blipFill>
        <p:spPr>
          <a:xfrm>
            <a:off x="4685700" y="2683450"/>
            <a:ext cx="4458300" cy="2383849"/>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4" name="Google Shape;244;p37"/>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45" name="Google Shape;245;p37"/>
          <p:cNvPicPr preferRelativeResize="0"/>
          <p:nvPr/>
        </p:nvPicPr>
        <p:blipFill>
          <a:blip r:embed="rId3">
            <a:alphaModFix/>
          </a:blip>
          <a:stretch>
            <a:fillRect/>
          </a:stretch>
        </p:blipFill>
        <p:spPr>
          <a:xfrm>
            <a:off x="32875" y="167425"/>
            <a:ext cx="9034924" cy="4751299"/>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1" name="Google Shape;251;p38"/>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52" name="Google Shape;252;p38"/>
          <p:cNvPicPr preferRelativeResize="0"/>
          <p:nvPr/>
        </p:nvPicPr>
        <p:blipFill>
          <a:blip r:embed="rId3">
            <a:alphaModFix/>
          </a:blip>
          <a:stretch>
            <a:fillRect/>
          </a:stretch>
        </p:blipFill>
        <p:spPr>
          <a:xfrm>
            <a:off x="77000" y="165750"/>
            <a:ext cx="8919401" cy="481200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8" name="Google Shape;258;p39"/>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59" name="Google Shape;259;p39"/>
          <p:cNvPicPr preferRelativeResize="0"/>
          <p:nvPr/>
        </p:nvPicPr>
        <p:blipFill>
          <a:blip r:embed="rId3">
            <a:alphaModFix/>
          </a:blip>
          <a:stretch>
            <a:fillRect/>
          </a:stretch>
        </p:blipFill>
        <p:spPr>
          <a:xfrm>
            <a:off x="76200" y="192525"/>
            <a:ext cx="8913452" cy="463847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0"/>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5" name="Google Shape;265;p40"/>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66" name="Google Shape;266;p40"/>
          <p:cNvPicPr preferRelativeResize="0"/>
          <p:nvPr/>
        </p:nvPicPr>
        <p:blipFill>
          <a:blip r:embed="rId3">
            <a:alphaModFix/>
          </a:blip>
          <a:stretch>
            <a:fillRect/>
          </a:stretch>
        </p:blipFill>
        <p:spPr>
          <a:xfrm>
            <a:off x="76200" y="192525"/>
            <a:ext cx="8938524" cy="465152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ph type="title"/>
          </p:nvPr>
        </p:nvSpPr>
        <p:spPr>
          <a:xfrm>
            <a:off x="311700" y="0"/>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Insights</a:t>
            </a:r>
            <a:endParaRPr/>
          </a:p>
        </p:txBody>
      </p:sp>
      <p:sp>
        <p:nvSpPr>
          <p:cNvPr id="272" name="Google Shape;272;p41"/>
          <p:cNvSpPr txBox="1"/>
          <p:nvPr>
            <p:ph idx="1" type="body"/>
          </p:nvPr>
        </p:nvSpPr>
        <p:spPr>
          <a:xfrm>
            <a:off x="311700" y="796925"/>
            <a:ext cx="8520600" cy="3623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en"/>
              <a:t>Cursory Analysis:</a:t>
            </a:r>
            <a:endParaRPr b="1"/>
          </a:p>
          <a:p>
            <a:pPr indent="-307340" lvl="0" marL="457200" rtl="0" algn="l">
              <a:spcBef>
                <a:spcPts val="1200"/>
              </a:spcBef>
              <a:spcAft>
                <a:spcPts val="0"/>
              </a:spcAft>
              <a:buSzPct val="100000"/>
              <a:buAutoNum type="arabicPeriod"/>
            </a:pPr>
            <a:r>
              <a:rPr lang="en" sz="1600"/>
              <a:t>50 locations are considered, yet not all locations behave similarly in terms of violations both type and frequency.</a:t>
            </a:r>
            <a:endParaRPr sz="1600"/>
          </a:p>
          <a:p>
            <a:pPr indent="0" lvl="0" marL="457200" rtl="0" algn="l">
              <a:spcBef>
                <a:spcPts val="1200"/>
              </a:spcBef>
              <a:spcAft>
                <a:spcPts val="0"/>
              </a:spcAft>
              <a:buNone/>
            </a:pPr>
            <a:r>
              <a:t/>
            </a:r>
            <a:endParaRPr sz="1600"/>
          </a:p>
          <a:p>
            <a:pPr indent="-307340" lvl="0" marL="457200" rtl="0" algn="l">
              <a:spcBef>
                <a:spcPts val="1200"/>
              </a:spcBef>
              <a:spcAft>
                <a:spcPts val="0"/>
              </a:spcAft>
              <a:buSzPct val="100000"/>
              <a:buAutoNum type="arabicPeriod"/>
            </a:pPr>
            <a:r>
              <a:rPr lang="en" sz="1600"/>
              <a:t>RED_LIGHT_VIOLATION_DETECTION (47%) </a:t>
            </a:r>
            <a:r>
              <a:rPr b="1" lang="en" sz="1600">
                <a:solidFill>
                  <a:schemeClr val="dk2"/>
                </a:solidFill>
              </a:rPr>
              <a:t>&gt;</a:t>
            </a:r>
            <a:r>
              <a:rPr lang="en" sz="1600"/>
              <a:t> STOP_LINE_VIOLATION  (25%) </a:t>
            </a:r>
            <a:r>
              <a:rPr b="1" lang="en" sz="1600">
                <a:solidFill>
                  <a:schemeClr val="dk2"/>
                </a:solidFill>
              </a:rPr>
              <a:t>&gt; </a:t>
            </a:r>
            <a:r>
              <a:rPr lang="en" sz="1600"/>
              <a:t>VEHICLE_WRONG_WAY (12.3%) </a:t>
            </a:r>
            <a:r>
              <a:rPr b="1" lang="en" sz="1600">
                <a:solidFill>
                  <a:schemeClr val="dk2"/>
                </a:solidFill>
              </a:rPr>
              <a:t>&gt;</a:t>
            </a:r>
            <a:r>
              <a:rPr lang="en" sz="1600"/>
              <a:t>  NO_HELMET (7.15%) </a:t>
            </a:r>
            <a:r>
              <a:rPr b="1" lang="en" sz="1600">
                <a:solidFill>
                  <a:schemeClr val="dk2"/>
                </a:solidFill>
              </a:rPr>
              <a:t>&gt;</a:t>
            </a:r>
            <a:r>
              <a:rPr lang="en" sz="1600"/>
              <a:t> NO_SEAT_BELT (2.17%) </a:t>
            </a:r>
            <a:r>
              <a:rPr b="1" lang="en" sz="1600">
                <a:solidFill>
                  <a:schemeClr val="dk2"/>
                </a:solidFill>
              </a:rPr>
              <a:t>≈</a:t>
            </a:r>
            <a:r>
              <a:rPr lang="en" sz="1600"/>
              <a:t> OVER_SPEED (2.16%).</a:t>
            </a:r>
            <a:endParaRPr sz="1600"/>
          </a:p>
          <a:p>
            <a:pPr indent="0" lvl="0" marL="457200" rtl="0" algn="l">
              <a:spcBef>
                <a:spcPts val="1200"/>
              </a:spcBef>
              <a:spcAft>
                <a:spcPts val="0"/>
              </a:spcAft>
              <a:buNone/>
            </a:pPr>
            <a:r>
              <a:t/>
            </a:r>
            <a:endParaRPr sz="1600"/>
          </a:p>
          <a:p>
            <a:pPr indent="-307340" lvl="0" marL="457200" rtl="0" algn="l">
              <a:spcBef>
                <a:spcPts val="1200"/>
              </a:spcBef>
              <a:spcAft>
                <a:spcPts val="0"/>
              </a:spcAft>
              <a:buSzPct val="100000"/>
              <a:buAutoNum type="arabicPeriod"/>
            </a:pPr>
            <a:r>
              <a:rPr lang="en" sz="1600"/>
              <a:t>Motorbike (49.7%) </a:t>
            </a:r>
            <a:r>
              <a:rPr b="1" lang="en" sz="1600">
                <a:solidFill>
                  <a:schemeClr val="dk2"/>
                </a:solidFill>
              </a:rPr>
              <a:t>&gt;&gt;</a:t>
            </a:r>
            <a:r>
              <a:rPr lang="en" sz="1600"/>
              <a:t> Car (24.6%) </a:t>
            </a:r>
            <a:r>
              <a:rPr b="1" lang="en" sz="1600">
                <a:solidFill>
                  <a:schemeClr val="dk2"/>
                </a:solidFill>
              </a:rPr>
              <a:t>&gt;</a:t>
            </a:r>
            <a:r>
              <a:rPr lang="en" sz="1600"/>
              <a:t> Undetermined (15.7%) </a:t>
            </a:r>
            <a:r>
              <a:rPr b="1" lang="en" sz="1600">
                <a:solidFill>
                  <a:schemeClr val="dk2"/>
                </a:solidFill>
              </a:rPr>
              <a:t>&gt;</a:t>
            </a:r>
            <a:r>
              <a:rPr lang="en" sz="1600"/>
              <a:t> Auto (6.61%) </a:t>
            </a:r>
            <a:r>
              <a:rPr b="1" lang="en" sz="1600">
                <a:solidFill>
                  <a:schemeClr val="dk2"/>
                </a:solidFill>
              </a:rPr>
              <a:t>&gt;</a:t>
            </a:r>
            <a:r>
              <a:rPr lang="en" sz="1600"/>
              <a:t> Carrier (1.29%) </a:t>
            </a:r>
            <a:r>
              <a:rPr b="1" lang="en" sz="1600">
                <a:solidFill>
                  <a:schemeClr val="dk2"/>
                </a:solidFill>
              </a:rPr>
              <a:t>≈</a:t>
            </a:r>
            <a:r>
              <a:rPr lang="en" sz="1600"/>
              <a:t> Lorry (1.18%) </a:t>
            </a:r>
            <a:r>
              <a:rPr b="1" lang="en" sz="1600">
                <a:solidFill>
                  <a:schemeClr val="dk2"/>
                </a:solidFill>
              </a:rPr>
              <a:t>&gt;</a:t>
            </a:r>
            <a:r>
              <a:rPr lang="en" sz="1600"/>
              <a:t> Bus (0.96%).</a:t>
            </a:r>
            <a:endParaRPr sz="1600"/>
          </a:p>
          <a:p>
            <a:pPr indent="0" lvl="0" marL="457200" rtl="0" algn="l">
              <a:spcBef>
                <a:spcPts val="1200"/>
              </a:spcBef>
              <a:spcAft>
                <a:spcPts val="0"/>
              </a:spcAft>
              <a:buNone/>
            </a:pPr>
            <a:r>
              <a:t/>
            </a:r>
            <a:endParaRPr sz="1600"/>
          </a:p>
          <a:p>
            <a:pPr indent="-307340" lvl="0" marL="457200" rtl="0" algn="l">
              <a:spcBef>
                <a:spcPts val="1200"/>
              </a:spcBef>
              <a:spcAft>
                <a:spcPts val="0"/>
              </a:spcAft>
              <a:buSzPct val="100000"/>
              <a:buAutoNum type="arabicPeriod"/>
            </a:pPr>
            <a:r>
              <a:rPr lang="en" sz="1600"/>
              <a:t>SwamiVivekananda (21.3%) </a:t>
            </a:r>
            <a:r>
              <a:rPr b="1" lang="en" sz="1600">
                <a:solidFill>
                  <a:schemeClr val="dk2"/>
                </a:solidFill>
              </a:rPr>
              <a:t>&gt; </a:t>
            </a:r>
            <a:r>
              <a:rPr lang="en" sz="1600"/>
              <a:t>AXASignal (17.4%) </a:t>
            </a:r>
            <a:r>
              <a:rPr b="1" lang="en" sz="1600">
                <a:solidFill>
                  <a:schemeClr val="dk2"/>
                </a:solidFill>
              </a:rPr>
              <a:t>&gt; </a:t>
            </a:r>
            <a:r>
              <a:rPr lang="en" sz="1600"/>
              <a:t>Teacher’s Junction (13.9%) </a:t>
            </a:r>
            <a:r>
              <a:rPr b="1" lang="en" sz="1600">
                <a:solidFill>
                  <a:schemeClr val="dk2"/>
                </a:solidFill>
              </a:rPr>
              <a:t>&gt; </a:t>
            </a:r>
            <a:r>
              <a:rPr lang="en" sz="1600"/>
              <a:t>Vanivilas Junction (11.1%) </a:t>
            </a:r>
            <a:r>
              <a:rPr b="1" lang="en" sz="1600">
                <a:solidFill>
                  <a:schemeClr val="dk2"/>
                </a:solidFill>
              </a:rPr>
              <a:t>&gt; </a:t>
            </a:r>
            <a:r>
              <a:rPr lang="en" sz="1600"/>
              <a:t>Aishwarya Junction (7.83%)</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10537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50 intersections considered</a:t>
            </a:r>
            <a:endParaRPr/>
          </a:p>
        </p:txBody>
      </p:sp>
      <p:sp>
        <p:nvSpPr>
          <p:cNvPr id="82" name="Google Shape;82;p15"/>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83" name="Google Shape;83;p15"/>
          <p:cNvPicPr preferRelativeResize="0"/>
          <p:nvPr/>
        </p:nvPicPr>
        <p:blipFill>
          <a:blip r:embed="rId3">
            <a:alphaModFix/>
          </a:blip>
          <a:stretch>
            <a:fillRect/>
          </a:stretch>
        </p:blipFill>
        <p:spPr>
          <a:xfrm>
            <a:off x="469175" y="750375"/>
            <a:ext cx="7539058" cy="424072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8" name="Google Shape;278;p42"/>
          <p:cNvSpPr txBox="1"/>
          <p:nvPr>
            <p:ph idx="1" type="body"/>
          </p:nvPr>
        </p:nvSpPr>
        <p:spPr>
          <a:xfrm>
            <a:off x="311700" y="798150"/>
            <a:ext cx="8876400" cy="4421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Temporal Analysis:</a:t>
            </a:r>
            <a:endParaRPr b="1"/>
          </a:p>
          <a:p>
            <a:pPr indent="-330200" lvl="0" marL="457200" rtl="0" algn="l">
              <a:spcBef>
                <a:spcPts val="1200"/>
              </a:spcBef>
              <a:spcAft>
                <a:spcPts val="0"/>
              </a:spcAft>
              <a:buSzPts val="1600"/>
              <a:buAutoNum type="arabicPeriod"/>
            </a:pPr>
            <a:r>
              <a:rPr lang="en" sz="1600"/>
              <a:t>Sunday has seen the highest number of violations followed by Wednesday and Friday. (Sunday </a:t>
            </a:r>
            <a:r>
              <a:rPr b="1" lang="en" sz="1600">
                <a:solidFill>
                  <a:schemeClr val="dk2"/>
                </a:solidFill>
              </a:rPr>
              <a:t>&gt;</a:t>
            </a:r>
            <a:r>
              <a:rPr lang="en" sz="1600"/>
              <a:t> Wednesday </a:t>
            </a:r>
            <a:r>
              <a:rPr b="1" lang="en" sz="1600">
                <a:solidFill>
                  <a:schemeClr val="dk2"/>
                </a:solidFill>
              </a:rPr>
              <a:t>&gt;</a:t>
            </a:r>
            <a:r>
              <a:rPr lang="en" sz="1600"/>
              <a:t>Friday </a:t>
            </a:r>
            <a:r>
              <a:rPr b="1" lang="en" sz="1600">
                <a:solidFill>
                  <a:schemeClr val="dk2"/>
                </a:solidFill>
              </a:rPr>
              <a:t>≈</a:t>
            </a:r>
            <a:r>
              <a:rPr lang="en" sz="1600"/>
              <a:t> Saturday</a:t>
            </a:r>
            <a:r>
              <a:rPr b="1" lang="en" sz="1600">
                <a:solidFill>
                  <a:schemeClr val="dk2"/>
                </a:solidFill>
              </a:rPr>
              <a:t>&gt;</a:t>
            </a:r>
            <a:r>
              <a:rPr lang="en" sz="1600"/>
              <a:t> Tuesday </a:t>
            </a:r>
            <a:r>
              <a:rPr b="1" lang="en" sz="1600">
                <a:solidFill>
                  <a:schemeClr val="dk2"/>
                </a:solidFill>
              </a:rPr>
              <a:t>≈</a:t>
            </a:r>
            <a:r>
              <a:rPr lang="en" sz="1600"/>
              <a:t>  Monday </a:t>
            </a:r>
            <a:r>
              <a:rPr b="1" lang="en" sz="1600">
                <a:solidFill>
                  <a:schemeClr val="dk2"/>
                </a:solidFill>
              </a:rPr>
              <a:t>&gt;</a:t>
            </a:r>
            <a:r>
              <a:rPr lang="en" sz="1600"/>
              <a:t> Thursday  ).</a:t>
            </a:r>
            <a:endParaRPr sz="1600"/>
          </a:p>
          <a:p>
            <a:pPr indent="-330200" lvl="0" marL="457200" rtl="0" algn="l">
              <a:spcBef>
                <a:spcPts val="0"/>
              </a:spcBef>
              <a:spcAft>
                <a:spcPts val="0"/>
              </a:spcAft>
              <a:buSzPts val="1600"/>
              <a:buAutoNum type="arabicPeriod"/>
            </a:pPr>
            <a:r>
              <a:rPr lang="en" sz="1600"/>
              <a:t>On analysing peak and non-peak hours of traffic (weekday peak: 7-11 AM and 4-8 PM) (weekend peak: 11AM-2PM and 6-11PM)  we </a:t>
            </a:r>
            <a:r>
              <a:rPr lang="en" sz="1600"/>
              <a:t>notice</a:t>
            </a:r>
            <a:r>
              <a:rPr lang="en" sz="1600"/>
              <a:t> that there’s a huge disparity in terms of the frequency of these violations i.e. most of the violations are happening in the non-peak hours. And this is more than evident on weekends (Saturday and Sunday) where more than 2x violations are happening in the non-peak hours.</a:t>
            </a:r>
            <a:endParaRPr sz="1600"/>
          </a:p>
          <a:p>
            <a:pPr indent="-330200" lvl="0" marL="457200" rtl="0" algn="l">
              <a:spcBef>
                <a:spcPts val="0"/>
              </a:spcBef>
              <a:spcAft>
                <a:spcPts val="0"/>
              </a:spcAft>
              <a:buSzPts val="1600"/>
              <a:buAutoNum type="arabicPeriod"/>
            </a:pPr>
            <a:r>
              <a:rPr lang="en" sz="1600"/>
              <a:t> On observing the types of these violations by the day of the week-</a:t>
            </a:r>
            <a:endParaRPr sz="1600"/>
          </a:p>
          <a:p>
            <a:pPr indent="0" lvl="0" marL="457200" rtl="0" algn="l">
              <a:spcBef>
                <a:spcPts val="1200"/>
              </a:spcBef>
              <a:spcAft>
                <a:spcPts val="0"/>
              </a:spcAft>
              <a:buNone/>
            </a:pPr>
            <a:r>
              <a:rPr lang="en" sz="1600"/>
              <a:t>A</a:t>
            </a:r>
            <a:r>
              <a:rPr lang="en" sz="1600"/>
              <a:t>. Highest number of RED_LIGHT_VIOLATION_DETECTION on Wednesdays followed by Friday, with the lowest occuring on Mondays and Sundays.</a:t>
            </a:r>
            <a:endParaRPr sz="1600"/>
          </a:p>
          <a:p>
            <a:pPr indent="0" lvl="0" marL="457200" rtl="0" algn="l">
              <a:spcBef>
                <a:spcPts val="1200"/>
              </a:spcBef>
              <a:spcAft>
                <a:spcPts val="0"/>
              </a:spcAft>
              <a:buNone/>
            </a:pPr>
            <a:r>
              <a:rPr lang="en" sz="1600"/>
              <a:t>B.  While for  STOP_LINE_VIOLATION we observe the peaks on Wednesdays and Sundays, with the lowest being on Thursdays and Tuesdays.</a:t>
            </a:r>
            <a:endParaRPr sz="1600"/>
          </a:p>
          <a:p>
            <a:pPr indent="0" lvl="0" marL="457200" rtl="0" algn="l">
              <a:spcBef>
                <a:spcPts val="1200"/>
              </a:spcBef>
              <a:spcAft>
                <a:spcPts val="1200"/>
              </a:spcAft>
              <a:buNone/>
            </a:pPr>
            <a:r>
              <a:rPr lang="en" sz="1600"/>
              <a:t>C. The VEHICLE_WRONG_WAY violation peaks abnormally on Sunday followed by Mondays with quite low such violations recorded on Thursday, Friday and Saturday.</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3"/>
          <p:cNvSpPr txBox="1"/>
          <p:nvPr>
            <p:ph type="title"/>
          </p:nvPr>
        </p:nvSpPr>
        <p:spPr>
          <a:xfrm>
            <a:off x="311700" y="1134725"/>
            <a:ext cx="8520600" cy="64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Locations important for us monitor:</a:t>
            </a:r>
            <a:endParaRPr sz="1500"/>
          </a:p>
        </p:txBody>
      </p:sp>
      <p:sp>
        <p:nvSpPr>
          <p:cNvPr id="284" name="Google Shape;284;p43"/>
          <p:cNvSpPr txBox="1"/>
          <p:nvPr>
            <p:ph idx="1" type="body"/>
          </p:nvPr>
        </p:nvSpPr>
        <p:spPr>
          <a:xfrm>
            <a:off x="311700" y="1570200"/>
            <a:ext cx="8520600" cy="315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SwamiVivekananda</a:t>
            </a:r>
            <a:endParaRPr/>
          </a:p>
          <a:p>
            <a:pPr indent="-342900" lvl="0" marL="457200" rtl="0" algn="l">
              <a:spcBef>
                <a:spcPts val="0"/>
              </a:spcBef>
              <a:spcAft>
                <a:spcPts val="0"/>
              </a:spcAft>
              <a:buSzPts val="1800"/>
              <a:buAutoNum type="arabicPeriod"/>
            </a:pPr>
            <a:r>
              <a:rPr lang="en"/>
              <a:t>AXASignal</a:t>
            </a:r>
            <a:endParaRPr/>
          </a:p>
          <a:p>
            <a:pPr indent="-342900" lvl="0" marL="457200" rtl="0" algn="l">
              <a:spcBef>
                <a:spcPts val="0"/>
              </a:spcBef>
              <a:spcAft>
                <a:spcPts val="0"/>
              </a:spcAft>
              <a:buSzPts val="1800"/>
              <a:buAutoNum type="arabicPeriod"/>
            </a:pPr>
            <a:r>
              <a:rPr lang="en"/>
              <a:t>Teacher’s Junction</a:t>
            </a:r>
            <a:endParaRPr/>
          </a:p>
          <a:p>
            <a:pPr indent="-342900" lvl="0" marL="457200" rtl="0" algn="l">
              <a:spcBef>
                <a:spcPts val="0"/>
              </a:spcBef>
              <a:spcAft>
                <a:spcPts val="0"/>
              </a:spcAft>
              <a:buSzPts val="1800"/>
              <a:buAutoNum type="arabicPeriod"/>
            </a:pPr>
            <a:r>
              <a:rPr lang="en"/>
              <a:t>Vanivilas Junction</a:t>
            </a:r>
            <a:endParaRPr/>
          </a:p>
          <a:p>
            <a:pPr indent="-342900" lvl="0" marL="457200" rtl="0" algn="l">
              <a:spcBef>
                <a:spcPts val="0"/>
              </a:spcBef>
              <a:spcAft>
                <a:spcPts val="0"/>
              </a:spcAft>
              <a:buSzPts val="1800"/>
              <a:buAutoNum type="arabicPeriod"/>
            </a:pPr>
            <a:r>
              <a:rPr lang="en"/>
              <a:t>Aishwarya Junction</a:t>
            </a:r>
            <a:endParaRPr/>
          </a:p>
        </p:txBody>
      </p:sp>
      <p:sp>
        <p:nvSpPr>
          <p:cNvPr id="285" name="Google Shape;285;p43"/>
          <p:cNvSpPr txBox="1"/>
          <p:nvPr/>
        </p:nvSpPr>
        <p:spPr>
          <a:xfrm>
            <a:off x="298100" y="67302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800">
                <a:solidFill>
                  <a:schemeClr val="dk1"/>
                </a:solidFill>
                <a:latin typeface="Lato"/>
                <a:ea typeface="Lato"/>
                <a:cs typeface="Lato"/>
                <a:sym typeface="Lato"/>
              </a:rPr>
              <a:t>Spatial </a:t>
            </a:r>
            <a:r>
              <a:rPr b="1" lang="en" sz="1800">
                <a:solidFill>
                  <a:schemeClr val="dk1"/>
                </a:solidFill>
                <a:latin typeface="Lato"/>
                <a:ea typeface="Lato"/>
                <a:cs typeface="Lato"/>
                <a:sym typeface="Lato"/>
              </a:rPr>
              <a:t>Analysis</a:t>
            </a:r>
            <a:endParaRPr/>
          </a:p>
        </p:txBody>
      </p:sp>
      <p:sp>
        <p:nvSpPr>
          <p:cNvPr id="286" name="Google Shape;286;p43"/>
          <p:cNvSpPr txBox="1"/>
          <p:nvPr/>
        </p:nvSpPr>
        <p:spPr>
          <a:xfrm>
            <a:off x="2632725" y="3661425"/>
            <a:ext cx="4063500" cy="5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chemeClr val="dk1"/>
                </a:solidFill>
                <a:latin typeface="Lato"/>
                <a:ea typeface="Lato"/>
                <a:cs typeface="Lato"/>
                <a:sym typeface="Lato"/>
              </a:rPr>
              <a:t>These locations make up more than 70% of all violations in Bangalore!</a:t>
            </a:r>
            <a:endParaRPr b="1" i="1" sz="1800">
              <a:solidFill>
                <a:schemeClr val="dk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4"/>
          <p:cNvSpPr txBox="1"/>
          <p:nvPr>
            <p:ph type="title"/>
          </p:nvPr>
        </p:nvSpPr>
        <p:spPr>
          <a:xfrm>
            <a:off x="311700" y="84000"/>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5 in-focus Intersections</a:t>
            </a:r>
            <a:endParaRPr/>
          </a:p>
        </p:txBody>
      </p:sp>
      <p:sp>
        <p:nvSpPr>
          <p:cNvPr id="292" name="Google Shape;292;p4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93" name="Google Shape;293;p44"/>
          <p:cNvPicPr preferRelativeResize="0"/>
          <p:nvPr/>
        </p:nvPicPr>
        <p:blipFill>
          <a:blip r:embed="rId3">
            <a:alphaModFix/>
          </a:blip>
          <a:stretch>
            <a:fillRect/>
          </a:stretch>
        </p:blipFill>
        <p:spPr>
          <a:xfrm>
            <a:off x="588125" y="677950"/>
            <a:ext cx="7938754" cy="4465549"/>
          </a:xfrm>
          <a:prstGeom prst="rect">
            <a:avLst/>
          </a:prstGeom>
          <a:noFill/>
          <a:ln cap="flat" cmpd="sng" w="38100">
            <a:solidFill>
              <a:schemeClr val="dk2"/>
            </a:solidFill>
            <a:prstDash val="solid"/>
            <a:round/>
            <a:headEnd len="sm" w="sm" type="none"/>
            <a:tailEnd len="sm" w="sm" type="none"/>
          </a:ln>
        </p:spPr>
      </p:pic>
      <p:pic>
        <p:nvPicPr>
          <p:cNvPr id="294" name="Google Shape;294;p44"/>
          <p:cNvPicPr preferRelativeResize="0"/>
          <p:nvPr/>
        </p:nvPicPr>
        <p:blipFill>
          <a:blip r:embed="rId4">
            <a:alphaModFix/>
          </a:blip>
          <a:stretch>
            <a:fillRect/>
          </a:stretch>
        </p:blipFill>
        <p:spPr>
          <a:xfrm>
            <a:off x="4423175" y="1042288"/>
            <a:ext cx="789050" cy="214625"/>
          </a:xfrm>
          <a:prstGeom prst="rect">
            <a:avLst/>
          </a:prstGeom>
          <a:noFill/>
          <a:ln cap="flat" cmpd="sng" w="9525">
            <a:solidFill>
              <a:schemeClr val="dk1"/>
            </a:solidFill>
            <a:prstDash val="solid"/>
            <a:round/>
            <a:headEnd len="sm" w="sm" type="none"/>
            <a:tailEnd len="sm" w="sm" type="none"/>
          </a:ln>
        </p:spPr>
      </p:pic>
      <p:pic>
        <p:nvPicPr>
          <p:cNvPr id="295" name="Google Shape;295;p44"/>
          <p:cNvPicPr preferRelativeResize="0"/>
          <p:nvPr/>
        </p:nvPicPr>
        <p:blipFill>
          <a:blip r:embed="rId5">
            <a:alphaModFix/>
          </a:blip>
          <a:stretch>
            <a:fillRect/>
          </a:stretch>
        </p:blipFill>
        <p:spPr>
          <a:xfrm>
            <a:off x="1620175" y="2803413"/>
            <a:ext cx="617052" cy="214625"/>
          </a:xfrm>
          <a:prstGeom prst="rect">
            <a:avLst/>
          </a:prstGeom>
          <a:noFill/>
          <a:ln cap="flat" cmpd="sng" w="9525">
            <a:solidFill>
              <a:schemeClr val="dk1"/>
            </a:solidFill>
            <a:prstDash val="solid"/>
            <a:round/>
            <a:headEnd len="sm" w="sm" type="none"/>
            <a:tailEnd len="sm" w="sm" type="none"/>
          </a:ln>
        </p:spPr>
      </p:pic>
      <p:pic>
        <p:nvPicPr>
          <p:cNvPr id="296" name="Google Shape;296;p44"/>
          <p:cNvPicPr preferRelativeResize="0"/>
          <p:nvPr/>
        </p:nvPicPr>
        <p:blipFill>
          <a:blip r:embed="rId6">
            <a:alphaModFix/>
          </a:blip>
          <a:stretch>
            <a:fillRect/>
          </a:stretch>
        </p:blipFill>
        <p:spPr>
          <a:xfrm>
            <a:off x="1792850" y="3233275"/>
            <a:ext cx="677738" cy="214625"/>
          </a:xfrm>
          <a:prstGeom prst="rect">
            <a:avLst/>
          </a:prstGeom>
          <a:noFill/>
          <a:ln cap="flat" cmpd="sng" w="9525">
            <a:solidFill>
              <a:schemeClr val="dk1"/>
            </a:solidFill>
            <a:prstDash val="solid"/>
            <a:round/>
            <a:headEnd len="sm" w="sm" type="none"/>
            <a:tailEnd len="sm" w="sm" type="none"/>
          </a:ln>
        </p:spPr>
      </p:pic>
      <p:pic>
        <p:nvPicPr>
          <p:cNvPr id="297" name="Google Shape;297;p44"/>
          <p:cNvPicPr preferRelativeResize="0"/>
          <p:nvPr/>
        </p:nvPicPr>
        <p:blipFill>
          <a:blip r:embed="rId7">
            <a:alphaModFix/>
          </a:blip>
          <a:stretch>
            <a:fillRect/>
          </a:stretch>
        </p:blipFill>
        <p:spPr>
          <a:xfrm>
            <a:off x="3896450" y="4874650"/>
            <a:ext cx="453097" cy="214625"/>
          </a:xfrm>
          <a:prstGeom prst="rect">
            <a:avLst/>
          </a:prstGeom>
          <a:noFill/>
          <a:ln cap="flat" cmpd="sng" w="9525">
            <a:solidFill>
              <a:schemeClr val="dk1"/>
            </a:solidFill>
            <a:prstDash val="solid"/>
            <a:round/>
            <a:headEnd len="sm" w="sm" type="none"/>
            <a:tailEnd len="sm" w="sm" type="none"/>
          </a:ln>
        </p:spPr>
      </p:pic>
      <p:pic>
        <p:nvPicPr>
          <p:cNvPr id="298" name="Google Shape;298;p44"/>
          <p:cNvPicPr preferRelativeResize="0"/>
          <p:nvPr/>
        </p:nvPicPr>
        <p:blipFill>
          <a:blip r:embed="rId8">
            <a:alphaModFix/>
          </a:blip>
          <a:stretch>
            <a:fillRect/>
          </a:stretch>
        </p:blipFill>
        <p:spPr>
          <a:xfrm>
            <a:off x="4989825" y="4452750"/>
            <a:ext cx="677750" cy="18636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5"/>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4" name="Google Shape;304;p45"/>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305" name="Google Shape;305;p45"/>
          <p:cNvPicPr preferRelativeResize="0"/>
          <p:nvPr/>
        </p:nvPicPr>
        <p:blipFill>
          <a:blip r:embed="rId3">
            <a:alphaModFix/>
          </a:blip>
          <a:stretch>
            <a:fillRect/>
          </a:stretch>
        </p:blipFill>
        <p:spPr>
          <a:xfrm>
            <a:off x="311700" y="128875"/>
            <a:ext cx="8395850" cy="487335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6"/>
          <p:cNvSpPr txBox="1"/>
          <p:nvPr>
            <p:ph type="title"/>
          </p:nvPr>
        </p:nvSpPr>
        <p:spPr>
          <a:xfrm>
            <a:off x="311700" y="2203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Violations at in-focus Junctions </a:t>
            </a:r>
            <a:endParaRPr/>
          </a:p>
          <a:p>
            <a:pPr indent="0" lvl="0" marL="0" rtl="0" algn="l">
              <a:spcBef>
                <a:spcPts val="0"/>
              </a:spcBef>
              <a:spcAft>
                <a:spcPts val="0"/>
              </a:spcAft>
              <a:buNone/>
            </a:pPr>
            <a:r>
              <a:t/>
            </a:r>
            <a:endParaRPr/>
          </a:p>
        </p:txBody>
      </p:sp>
      <p:sp>
        <p:nvSpPr>
          <p:cNvPr id="311" name="Google Shape;311;p46"/>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312" name="Google Shape;312;p46"/>
          <p:cNvPicPr preferRelativeResize="0"/>
          <p:nvPr/>
        </p:nvPicPr>
        <p:blipFill>
          <a:blip r:embed="rId3">
            <a:alphaModFix/>
          </a:blip>
          <a:stretch>
            <a:fillRect/>
          </a:stretch>
        </p:blipFill>
        <p:spPr>
          <a:xfrm>
            <a:off x="703975" y="834400"/>
            <a:ext cx="6366476" cy="4232901"/>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7"/>
          <p:cNvSpPr txBox="1"/>
          <p:nvPr>
            <p:ph type="title"/>
          </p:nvPr>
        </p:nvSpPr>
        <p:spPr>
          <a:xfrm>
            <a:off x="311700" y="578600"/>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SwamiVivekananda</a:t>
            </a:r>
            <a:endParaRPr/>
          </a:p>
          <a:p>
            <a:pPr indent="0" lvl="0" marL="0" rtl="0" algn="l">
              <a:spcBef>
                <a:spcPts val="0"/>
              </a:spcBef>
              <a:spcAft>
                <a:spcPts val="0"/>
              </a:spcAft>
              <a:buNone/>
            </a:pPr>
            <a:r>
              <a:t/>
            </a:r>
            <a:endParaRPr/>
          </a:p>
        </p:txBody>
      </p:sp>
      <p:sp>
        <p:nvSpPr>
          <p:cNvPr id="318" name="Google Shape;318;p47"/>
          <p:cNvSpPr txBox="1"/>
          <p:nvPr>
            <p:ph idx="1" type="body"/>
          </p:nvPr>
        </p:nvSpPr>
        <p:spPr>
          <a:xfrm>
            <a:off x="311700" y="118255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4</a:t>
            </a:r>
            <a:r>
              <a:rPr lang="en" sz="1600"/>
              <a:t>.   </a:t>
            </a:r>
            <a:r>
              <a:rPr lang="en" sz="1600"/>
              <a:t>Highest number of violations are being observed at </a:t>
            </a:r>
            <a:r>
              <a:rPr b="1" lang="en" sz="1600"/>
              <a:t>SwamiVivekananda</a:t>
            </a:r>
            <a:r>
              <a:rPr lang="en" sz="1600"/>
              <a:t> on </a:t>
            </a:r>
            <a:r>
              <a:rPr b="1" lang="en" sz="1600"/>
              <a:t>Wednesdays</a:t>
            </a:r>
            <a:r>
              <a:rPr lang="en" sz="1600"/>
              <a:t>, the violations being </a:t>
            </a:r>
            <a:r>
              <a:rPr b="1" lang="en" sz="1400"/>
              <a:t>RED_LIGHT_VIOLATION_DETECTION</a:t>
            </a:r>
            <a:r>
              <a:rPr lang="en" sz="1400"/>
              <a:t> and  </a:t>
            </a:r>
            <a:r>
              <a:rPr b="1" lang="en" sz="1400"/>
              <a:t>STOP_LINE_VIOLATION</a:t>
            </a:r>
            <a:r>
              <a:rPr lang="en" sz="1400"/>
              <a:t>. On observing the time-series trends of the junction, we observe that between </a:t>
            </a:r>
            <a:r>
              <a:rPr b="1" lang="en" sz="1400"/>
              <a:t>7-10 PM</a:t>
            </a:r>
            <a:r>
              <a:rPr lang="en" sz="1400"/>
              <a:t> there is a sudden spike in the number of violations. Such spikes (but lower) are also observed between </a:t>
            </a:r>
            <a:r>
              <a:rPr b="1" lang="en" sz="1400"/>
              <a:t>6-8AM</a:t>
            </a:r>
            <a:r>
              <a:rPr lang="en" sz="1400"/>
              <a:t> and </a:t>
            </a:r>
            <a:r>
              <a:rPr b="1" lang="en" sz="1400"/>
              <a:t>12-3PM</a:t>
            </a:r>
            <a:r>
              <a:rPr lang="en" sz="1400"/>
              <a:t> as well.</a:t>
            </a:r>
            <a:endParaRPr sz="1600"/>
          </a:p>
        </p:txBody>
      </p:sp>
      <p:pic>
        <p:nvPicPr>
          <p:cNvPr id="319" name="Google Shape;319;p47"/>
          <p:cNvPicPr preferRelativeResize="0"/>
          <p:nvPr/>
        </p:nvPicPr>
        <p:blipFill>
          <a:blip r:embed="rId3">
            <a:alphaModFix/>
          </a:blip>
          <a:stretch>
            <a:fillRect/>
          </a:stretch>
        </p:blipFill>
        <p:spPr>
          <a:xfrm>
            <a:off x="211175" y="2571751"/>
            <a:ext cx="4300851" cy="2320075"/>
          </a:xfrm>
          <a:prstGeom prst="rect">
            <a:avLst/>
          </a:prstGeom>
          <a:noFill/>
          <a:ln cap="flat" cmpd="sng" w="38100">
            <a:solidFill>
              <a:schemeClr val="dk2"/>
            </a:solidFill>
            <a:prstDash val="solid"/>
            <a:round/>
            <a:headEnd len="sm" w="sm" type="none"/>
            <a:tailEnd len="sm" w="sm" type="none"/>
          </a:ln>
        </p:spPr>
      </p:pic>
      <p:pic>
        <p:nvPicPr>
          <p:cNvPr id="320" name="Google Shape;320;p47"/>
          <p:cNvPicPr preferRelativeResize="0"/>
          <p:nvPr/>
        </p:nvPicPr>
        <p:blipFill>
          <a:blip r:embed="rId4">
            <a:alphaModFix/>
          </a:blip>
          <a:stretch>
            <a:fillRect/>
          </a:stretch>
        </p:blipFill>
        <p:spPr>
          <a:xfrm>
            <a:off x="4678900" y="2571750"/>
            <a:ext cx="4300851" cy="2320084"/>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8"/>
          <p:cNvSpPr txBox="1"/>
          <p:nvPr>
            <p:ph type="title"/>
          </p:nvPr>
        </p:nvSpPr>
        <p:spPr>
          <a:xfrm>
            <a:off x="311700" y="6013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AXASignal</a:t>
            </a:r>
            <a:endParaRPr/>
          </a:p>
        </p:txBody>
      </p:sp>
      <p:sp>
        <p:nvSpPr>
          <p:cNvPr id="326" name="Google Shape;326;p48"/>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5.   Highest number of violations at  </a:t>
            </a:r>
            <a:r>
              <a:rPr b="1" lang="en" sz="1400"/>
              <a:t>AXASignal</a:t>
            </a:r>
            <a:r>
              <a:rPr lang="en" sz="1400"/>
              <a:t> are again due to </a:t>
            </a:r>
            <a:r>
              <a:rPr b="1" lang="en" sz="1400"/>
              <a:t>RED_LIGHT_VIOLATION_DETECTION</a:t>
            </a:r>
            <a:r>
              <a:rPr lang="en" sz="1400"/>
              <a:t> and  </a:t>
            </a:r>
            <a:r>
              <a:rPr b="1" lang="en" sz="1400"/>
              <a:t>STOP_LINE_VIOLATION</a:t>
            </a:r>
            <a:r>
              <a:rPr lang="en" sz="1400"/>
              <a:t> on Wednesdays and Sundays. On observing the time-series trends of the junction, we observe that between </a:t>
            </a:r>
            <a:r>
              <a:rPr b="1" lang="en" sz="1400"/>
              <a:t>10PM-12AM </a:t>
            </a:r>
            <a:r>
              <a:rPr lang="en" sz="1400"/>
              <a:t> there is a sudden spike in the number of violations. Such spikes (but lower) are also observed between </a:t>
            </a:r>
            <a:r>
              <a:rPr b="1" lang="en" sz="1400"/>
              <a:t>5-9AM</a:t>
            </a:r>
            <a:r>
              <a:rPr lang="en" sz="1400"/>
              <a:t>.</a:t>
            </a:r>
            <a:endParaRPr sz="1400"/>
          </a:p>
        </p:txBody>
      </p:sp>
      <p:pic>
        <p:nvPicPr>
          <p:cNvPr id="327" name="Google Shape;327;p48"/>
          <p:cNvPicPr preferRelativeResize="0"/>
          <p:nvPr/>
        </p:nvPicPr>
        <p:blipFill>
          <a:blip r:embed="rId3">
            <a:alphaModFix/>
          </a:blip>
          <a:stretch>
            <a:fillRect/>
          </a:stretch>
        </p:blipFill>
        <p:spPr>
          <a:xfrm>
            <a:off x="144400" y="2571754"/>
            <a:ext cx="4338249" cy="2319675"/>
          </a:xfrm>
          <a:prstGeom prst="rect">
            <a:avLst/>
          </a:prstGeom>
          <a:noFill/>
          <a:ln cap="flat" cmpd="sng" w="38100">
            <a:solidFill>
              <a:schemeClr val="dk2"/>
            </a:solidFill>
            <a:prstDash val="solid"/>
            <a:round/>
            <a:headEnd len="sm" w="sm" type="none"/>
            <a:tailEnd len="sm" w="sm" type="none"/>
          </a:ln>
        </p:spPr>
      </p:pic>
      <p:pic>
        <p:nvPicPr>
          <p:cNvPr id="328" name="Google Shape;328;p48"/>
          <p:cNvPicPr preferRelativeResize="0"/>
          <p:nvPr/>
        </p:nvPicPr>
        <p:blipFill>
          <a:blip r:embed="rId4">
            <a:alphaModFix/>
          </a:blip>
          <a:stretch>
            <a:fillRect/>
          </a:stretch>
        </p:blipFill>
        <p:spPr>
          <a:xfrm>
            <a:off x="4648200" y="2571750"/>
            <a:ext cx="4300090" cy="231967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ph type="title"/>
          </p:nvPr>
        </p:nvSpPr>
        <p:spPr>
          <a:xfrm>
            <a:off x="278275" y="642750"/>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Teacher’s Junction</a:t>
            </a:r>
            <a:endParaRPr/>
          </a:p>
        </p:txBody>
      </p:sp>
      <p:sp>
        <p:nvSpPr>
          <p:cNvPr id="334" name="Google Shape;334;p49"/>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6.   Highest number of violations at  </a:t>
            </a:r>
            <a:r>
              <a:rPr b="1" lang="en" sz="1400"/>
              <a:t>Teacher’s Junction</a:t>
            </a:r>
            <a:r>
              <a:rPr lang="en" sz="1400"/>
              <a:t> are  due to </a:t>
            </a:r>
            <a:r>
              <a:rPr b="1" lang="en" sz="1400"/>
              <a:t>VEHICLE_WRONG_WAY</a:t>
            </a:r>
            <a:r>
              <a:rPr lang="en" sz="1400"/>
              <a:t> on </a:t>
            </a:r>
            <a:r>
              <a:rPr b="1" lang="en" sz="1400"/>
              <a:t>Sundays</a:t>
            </a:r>
            <a:r>
              <a:rPr lang="en" sz="1400"/>
              <a:t>. On observing the time-series trends of the junction, we observe that between </a:t>
            </a:r>
            <a:r>
              <a:rPr b="1" lang="en" sz="1400"/>
              <a:t>6-8AM</a:t>
            </a:r>
            <a:r>
              <a:rPr lang="en" sz="1400"/>
              <a:t> and </a:t>
            </a:r>
            <a:r>
              <a:rPr b="1" lang="en" sz="1400"/>
              <a:t>10AM-1PM</a:t>
            </a:r>
            <a:r>
              <a:rPr lang="en" sz="1400"/>
              <a:t> there is a sudden spike in the number of violations. The violations reduce drastically after </a:t>
            </a:r>
            <a:r>
              <a:rPr b="1" lang="en" sz="1400"/>
              <a:t>5PM</a:t>
            </a:r>
            <a:r>
              <a:rPr lang="en" sz="1400"/>
              <a:t>.</a:t>
            </a:r>
            <a:endParaRPr sz="1400"/>
          </a:p>
          <a:p>
            <a:pPr indent="0" lvl="0" marL="0" rtl="0" algn="l">
              <a:spcBef>
                <a:spcPts val="1200"/>
              </a:spcBef>
              <a:spcAft>
                <a:spcPts val="1200"/>
              </a:spcAft>
              <a:buNone/>
            </a:pPr>
            <a:r>
              <a:t/>
            </a:r>
            <a:endParaRPr sz="1400"/>
          </a:p>
        </p:txBody>
      </p:sp>
      <p:pic>
        <p:nvPicPr>
          <p:cNvPr id="335" name="Google Shape;335;p49"/>
          <p:cNvPicPr preferRelativeResize="0"/>
          <p:nvPr/>
        </p:nvPicPr>
        <p:blipFill>
          <a:blip r:embed="rId3">
            <a:alphaModFix/>
          </a:blip>
          <a:stretch>
            <a:fillRect/>
          </a:stretch>
        </p:blipFill>
        <p:spPr>
          <a:xfrm>
            <a:off x="76200" y="2503825"/>
            <a:ext cx="4415425" cy="2381875"/>
          </a:xfrm>
          <a:prstGeom prst="rect">
            <a:avLst/>
          </a:prstGeom>
          <a:noFill/>
          <a:ln cap="flat" cmpd="sng" w="38100">
            <a:solidFill>
              <a:schemeClr val="dk2"/>
            </a:solidFill>
            <a:prstDash val="solid"/>
            <a:round/>
            <a:headEnd len="sm" w="sm" type="none"/>
            <a:tailEnd len="sm" w="sm" type="none"/>
          </a:ln>
        </p:spPr>
      </p:pic>
      <p:pic>
        <p:nvPicPr>
          <p:cNvPr id="336" name="Google Shape;336;p49"/>
          <p:cNvPicPr preferRelativeResize="0"/>
          <p:nvPr/>
        </p:nvPicPr>
        <p:blipFill>
          <a:blip r:embed="rId4">
            <a:alphaModFix/>
          </a:blip>
          <a:stretch>
            <a:fillRect/>
          </a:stretch>
        </p:blipFill>
        <p:spPr>
          <a:xfrm>
            <a:off x="4613925" y="2503825"/>
            <a:ext cx="4415425" cy="2381869"/>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0"/>
          <p:cNvSpPr txBox="1"/>
          <p:nvPr>
            <p:ph type="title"/>
          </p:nvPr>
        </p:nvSpPr>
        <p:spPr>
          <a:xfrm>
            <a:off x="311700" y="679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Need reasons for VEHICLE_WRONG_WAY? </a:t>
            </a:r>
            <a:endParaRPr/>
          </a:p>
        </p:txBody>
      </p:sp>
      <p:sp>
        <p:nvSpPr>
          <p:cNvPr id="342" name="Google Shape;342;p50"/>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343" name="Google Shape;343;p50"/>
          <p:cNvPicPr preferRelativeResize="0"/>
          <p:nvPr/>
        </p:nvPicPr>
        <p:blipFill>
          <a:blip r:embed="rId3">
            <a:alphaModFix/>
          </a:blip>
          <a:stretch>
            <a:fillRect/>
          </a:stretch>
        </p:blipFill>
        <p:spPr>
          <a:xfrm>
            <a:off x="932050" y="642600"/>
            <a:ext cx="7027199" cy="4419626"/>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1"/>
          <p:cNvSpPr txBox="1"/>
          <p:nvPr>
            <p:ph type="title"/>
          </p:nvPr>
        </p:nvSpPr>
        <p:spPr>
          <a:xfrm>
            <a:off x="311700" y="601325"/>
            <a:ext cx="87231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with the Peak and Non-Peak Surveillance</a:t>
            </a:r>
            <a:endParaRPr/>
          </a:p>
        </p:txBody>
      </p:sp>
      <p:sp>
        <p:nvSpPr>
          <p:cNvPr id="349" name="Google Shape;349;p51"/>
          <p:cNvSpPr txBox="1"/>
          <p:nvPr>
            <p:ph idx="1" type="body"/>
          </p:nvPr>
        </p:nvSpPr>
        <p:spPr>
          <a:xfrm>
            <a:off x="279600" y="1322525"/>
            <a:ext cx="8787300" cy="4119900"/>
          </a:xfrm>
          <a:prstGeom prst="rect">
            <a:avLst/>
          </a:prstGeom>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SzPct val="100000"/>
              <a:buAutoNum type="arabicPeriod"/>
            </a:pPr>
            <a:r>
              <a:rPr b="1" lang="en"/>
              <a:t>W</a:t>
            </a:r>
            <a:r>
              <a:rPr b="1" lang="en"/>
              <a:t>eekday peak: 7-11 AM and 4-8 PM</a:t>
            </a:r>
            <a:endParaRPr b="1"/>
          </a:p>
          <a:p>
            <a:pPr indent="-308610" lvl="0" marL="457200" rtl="0" algn="l">
              <a:spcBef>
                <a:spcPts val="0"/>
              </a:spcBef>
              <a:spcAft>
                <a:spcPts val="0"/>
              </a:spcAft>
              <a:buSzPct val="100000"/>
              <a:buAutoNum type="arabicPeriod"/>
            </a:pPr>
            <a:r>
              <a:rPr b="1" lang="en"/>
              <a:t>Weekend peak: 11AM-2PM and 6-11PM</a:t>
            </a:r>
            <a:endParaRPr b="1"/>
          </a:p>
          <a:p>
            <a:pPr indent="0" lvl="0" marL="0" rtl="0" algn="l">
              <a:spcBef>
                <a:spcPts val="1200"/>
              </a:spcBef>
              <a:spcAft>
                <a:spcPts val="0"/>
              </a:spcAft>
              <a:buNone/>
            </a:pPr>
            <a:r>
              <a:rPr lang="en" sz="2214"/>
              <a:t>It is evident from the visualizations that peak hours are not matching up with the number of violations during these hours.</a:t>
            </a:r>
            <a:endParaRPr sz="2214"/>
          </a:p>
          <a:p>
            <a:pPr indent="0" lvl="0" marL="0" rtl="0" algn="l">
              <a:spcBef>
                <a:spcPts val="1200"/>
              </a:spcBef>
              <a:spcAft>
                <a:spcPts val="0"/>
              </a:spcAft>
              <a:buNone/>
            </a:pPr>
            <a:r>
              <a:rPr lang="en" sz="2214"/>
              <a:t>During the weekdays the violations start with an upward trend post </a:t>
            </a:r>
            <a:r>
              <a:rPr b="1" lang="en" sz="2214"/>
              <a:t>6AM</a:t>
            </a:r>
            <a:r>
              <a:rPr lang="en" sz="2214"/>
              <a:t>. But as the peak hours kick-in the violations do reduce (maybe due to increased TP personnel). But as the non-peak hours hit, the violations instead of reducing or plateauing rather show an upward trend till </a:t>
            </a:r>
            <a:r>
              <a:rPr b="1" lang="en" sz="2214"/>
              <a:t>3PM</a:t>
            </a:r>
            <a:r>
              <a:rPr lang="en" sz="2214"/>
              <a:t> and as the peak hours commence again, the violations again reduce (lowest during the day).</a:t>
            </a:r>
            <a:endParaRPr sz="2214"/>
          </a:p>
          <a:p>
            <a:pPr indent="0" lvl="0" marL="0" rtl="0" algn="l">
              <a:spcBef>
                <a:spcPts val="1200"/>
              </a:spcBef>
              <a:spcAft>
                <a:spcPts val="0"/>
              </a:spcAft>
              <a:buNone/>
            </a:pPr>
            <a:r>
              <a:rPr lang="en" sz="2214"/>
              <a:t>For the weekends, we observe an even drastic trend. Where the peak hours were considered to have shifted, the violations are still spiking between 6-9AM and reduce progressively irrespective if the actual peak hours.</a:t>
            </a:r>
            <a:endParaRPr sz="2214"/>
          </a:p>
          <a:p>
            <a:pPr indent="0" lvl="0" marL="0" rtl="0" algn="l">
              <a:spcBef>
                <a:spcPts val="1200"/>
              </a:spcBef>
              <a:spcAft>
                <a:spcPts val="0"/>
              </a:spcAft>
              <a:buNone/>
            </a:pPr>
            <a:r>
              <a:rPr b="1" i="1" lang="en" sz="1670"/>
              <a:t>This proves that peak and non-peak hours have been decided solely based on traffic during these hours but the number of violations do not really follow the same trend and once the TP personnel exit, the violations anyway rise.</a:t>
            </a:r>
            <a:endParaRPr b="1" i="1" sz="1670"/>
          </a:p>
          <a:p>
            <a:pPr indent="0" lvl="0" marL="0" rtl="0" algn="l">
              <a:spcBef>
                <a:spcPts val="1200"/>
              </a:spcBef>
              <a:spcAft>
                <a:spcPts val="1200"/>
              </a:spcAft>
              <a:buNone/>
            </a:pP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94700"/>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Heatmap of all intersection violations </a:t>
            </a:r>
            <a:endParaRPr/>
          </a:p>
        </p:txBody>
      </p:sp>
      <p:sp>
        <p:nvSpPr>
          <p:cNvPr id="89" name="Google Shape;89;p16"/>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90" name="Google Shape;90;p16"/>
          <p:cNvPicPr preferRelativeResize="0"/>
          <p:nvPr/>
        </p:nvPicPr>
        <p:blipFill>
          <a:blip r:embed="rId3">
            <a:alphaModFix/>
          </a:blip>
          <a:stretch>
            <a:fillRect/>
          </a:stretch>
        </p:blipFill>
        <p:spPr>
          <a:xfrm>
            <a:off x="490475" y="739700"/>
            <a:ext cx="7603219" cy="427680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2"/>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Scope for Future Work</a:t>
            </a:r>
            <a:endParaRPr/>
          </a:p>
        </p:txBody>
      </p:sp>
      <p:sp>
        <p:nvSpPr>
          <p:cNvPr id="355" name="Google Shape;355;p52"/>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These were the 5 viable features available to us-</a:t>
            </a:r>
            <a:endParaRPr/>
          </a:p>
          <a:p>
            <a:pPr indent="-342900" lvl="0" marL="457200" rtl="0" algn="l">
              <a:spcBef>
                <a:spcPts val="1200"/>
              </a:spcBef>
              <a:spcAft>
                <a:spcPts val="0"/>
              </a:spcAft>
              <a:buSzPts val="1800"/>
              <a:buAutoNum type="arabicPeriod"/>
            </a:pPr>
            <a:r>
              <a:rPr lang="en"/>
              <a:t>Vehicle Type</a:t>
            </a:r>
            <a:endParaRPr/>
          </a:p>
          <a:p>
            <a:pPr indent="-342900" lvl="0" marL="457200" rtl="0" algn="l">
              <a:spcBef>
                <a:spcPts val="0"/>
              </a:spcBef>
              <a:spcAft>
                <a:spcPts val="0"/>
              </a:spcAft>
              <a:buSzPts val="1800"/>
              <a:buAutoNum type="arabicPeriod"/>
            </a:pPr>
            <a:r>
              <a:rPr lang="en"/>
              <a:t>Violation Type</a:t>
            </a:r>
            <a:endParaRPr/>
          </a:p>
          <a:p>
            <a:pPr indent="-342900" lvl="0" marL="457200" rtl="0" algn="l">
              <a:spcBef>
                <a:spcPts val="0"/>
              </a:spcBef>
              <a:spcAft>
                <a:spcPts val="0"/>
              </a:spcAft>
              <a:buSzPts val="1800"/>
              <a:buAutoNum type="arabicPeriod"/>
            </a:pPr>
            <a:r>
              <a:rPr lang="en"/>
              <a:t>Observation Date Time</a:t>
            </a:r>
            <a:endParaRPr/>
          </a:p>
          <a:p>
            <a:pPr indent="-342900" lvl="0" marL="457200" rtl="0" algn="l">
              <a:spcBef>
                <a:spcPts val="0"/>
              </a:spcBef>
              <a:spcAft>
                <a:spcPts val="0"/>
              </a:spcAft>
              <a:buSzPts val="1800"/>
              <a:buAutoNum type="arabicPeriod"/>
            </a:pPr>
            <a:r>
              <a:rPr lang="en"/>
              <a:t>Junction Name</a:t>
            </a:r>
            <a:endParaRPr/>
          </a:p>
          <a:p>
            <a:pPr indent="-342900" lvl="0" marL="457200" rtl="0" algn="l">
              <a:spcBef>
                <a:spcPts val="0"/>
              </a:spcBef>
              <a:spcAft>
                <a:spcPts val="0"/>
              </a:spcAft>
              <a:buSzPts val="1800"/>
              <a:buAutoNum type="arabicPeriod"/>
            </a:pPr>
            <a:r>
              <a:rPr lang="en"/>
              <a:t>Violation Coordinates</a:t>
            </a:r>
            <a:endParaRPr/>
          </a:p>
          <a:p>
            <a:pPr indent="0" lvl="0" marL="0" rtl="0" algn="l">
              <a:spcBef>
                <a:spcPts val="1200"/>
              </a:spcBef>
              <a:spcAft>
                <a:spcPts val="1200"/>
              </a:spcAft>
              <a:buNone/>
            </a:pPr>
            <a:r>
              <a:rPr lang="en"/>
              <a:t>For more in depth and data driven analysis more features would come in handy, like-</a:t>
            </a:r>
            <a:br>
              <a:rPr lang="en"/>
            </a:br>
            <a:r>
              <a:rPr lang="en"/>
              <a:t>A. Weather Factors     B. Space Factors (Land Use)    C. Cycle Length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2203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of Traffic Violation Frequencies</a:t>
            </a:r>
            <a:endParaRPr/>
          </a:p>
        </p:txBody>
      </p:sp>
      <p:graphicFrame>
        <p:nvGraphicFramePr>
          <p:cNvPr id="96" name="Google Shape;96;p17"/>
          <p:cNvGraphicFramePr/>
          <p:nvPr/>
        </p:nvGraphicFramePr>
        <p:xfrm>
          <a:off x="916325" y="965800"/>
          <a:ext cx="3000000" cy="3000000"/>
        </p:xfrm>
        <a:graphic>
          <a:graphicData uri="http://schemas.openxmlformats.org/drawingml/2006/table">
            <a:tbl>
              <a:tblPr>
                <a:noFill/>
                <a:tableStyleId>{E3C0BA1B-0748-4B12-9173-85D395483805}</a:tableStyleId>
              </a:tblPr>
              <a:tblGrid>
                <a:gridCol w="2747500"/>
                <a:gridCol w="2747500"/>
              </a:tblGrid>
              <a:tr h="370250">
                <a:tc>
                  <a:txBody>
                    <a:bodyPr/>
                    <a:lstStyle/>
                    <a:p>
                      <a:pPr indent="0" lvl="0" marL="0" rtl="0" algn="l">
                        <a:spcBef>
                          <a:spcPts val="0"/>
                        </a:spcBef>
                        <a:spcAft>
                          <a:spcPts val="0"/>
                        </a:spcAft>
                        <a:buNone/>
                      </a:pPr>
                      <a:r>
                        <a:rPr b="1" lang="en"/>
                        <a:t>Violation Name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t>Frequency</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7550">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RED_LIGHT_VIOLATION_DETECTION</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4,72,861</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0400">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STOP_LINE_VIOLATION </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2,52,120</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0400">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VEHICLE_WRONG_WAY </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1,24,085</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0400">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NO_HELMET                         </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72,004</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0400">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NO_SEAT_BELT </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21,841</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0400">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OVER_SPEED </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21,802</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0400">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GREEN_LIGHT </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18,241</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0400">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RED_LIGHT </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18,209</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0400">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WOMEN_SURROUNDED_BY_MEN </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5,042</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0400">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DRIVER_ON_CALL </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886</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0400">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EXPIRED_VEHICLES </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4</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7" name="Google Shape;97;p17"/>
          <p:cNvSpPr txBox="1"/>
          <p:nvPr/>
        </p:nvSpPr>
        <p:spPr>
          <a:xfrm>
            <a:off x="6493000" y="1992300"/>
            <a:ext cx="2541900" cy="11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300">
                <a:solidFill>
                  <a:schemeClr val="dk1"/>
                </a:solidFill>
                <a:latin typeface="Lato"/>
                <a:ea typeface="Lato"/>
                <a:cs typeface="Lato"/>
                <a:sym typeface="Lato"/>
              </a:rPr>
              <a:t>NOTE: We observe that a few alerts namely, RED_LIGHT, and GREEN_LIGHT are not exactly violations. Hence we will negate those from our study</a:t>
            </a:r>
            <a:endParaRPr b="1" i="1" sz="1300">
              <a:solidFill>
                <a:schemeClr val="dk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372725"/>
            <a:ext cx="87765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Updated </a:t>
            </a:r>
            <a:r>
              <a:rPr lang="en"/>
              <a:t>Summary of Traffic Violation Frequencies</a:t>
            </a:r>
            <a:endParaRPr/>
          </a:p>
          <a:p>
            <a:pPr indent="0" lvl="0" marL="0" rtl="0" algn="l">
              <a:spcBef>
                <a:spcPts val="0"/>
              </a:spcBef>
              <a:spcAft>
                <a:spcPts val="0"/>
              </a:spcAft>
              <a:buNone/>
            </a:pPr>
            <a:r>
              <a:t/>
            </a:r>
            <a:endParaRPr/>
          </a:p>
        </p:txBody>
      </p:sp>
      <p:sp>
        <p:nvSpPr>
          <p:cNvPr id="103" name="Google Shape;103;p18"/>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graphicFrame>
        <p:nvGraphicFramePr>
          <p:cNvPr id="104" name="Google Shape;104;p18"/>
          <p:cNvGraphicFramePr/>
          <p:nvPr/>
        </p:nvGraphicFramePr>
        <p:xfrm>
          <a:off x="154325" y="1246400"/>
          <a:ext cx="3000000" cy="3000000"/>
        </p:xfrm>
        <a:graphic>
          <a:graphicData uri="http://schemas.openxmlformats.org/drawingml/2006/table">
            <a:tbl>
              <a:tblPr>
                <a:noFill/>
                <a:tableStyleId>{E3C0BA1B-0748-4B12-9173-85D395483805}</a:tableStyleId>
              </a:tblPr>
              <a:tblGrid>
                <a:gridCol w="2747500"/>
                <a:gridCol w="2747500"/>
              </a:tblGrid>
              <a:tr h="434600">
                <a:tc>
                  <a:txBody>
                    <a:bodyPr/>
                    <a:lstStyle/>
                    <a:p>
                      <a:pPr indent="0" lvl="0" marL="0" rtl="0" algn="l">
                        <a:spcBef>
                          <a:spcPts val="0"/>
                        </a:spcBef>
                        <a:spcAft>
                          <a:spcPts val="0"/>
                        </a:spcAft>
                        <a:buNone/>
                      </a:pPr>
                      <a:r>
                        <a:rPr b="1" lang="en"/>
                        <a:t>Violation Name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t>Frequency</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4150">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RED_LIGHT_VIOLATION_DETECTION</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4,72,861</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9375">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STOP_LINE_VIOLATION </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2,52,120</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9375">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VEHICLE_WRONG_WAY </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1,24,085</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9375">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NO_HELMET                         </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72,004</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9375">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NO_SEAT_BELT </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21,841</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9375">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OVER_SPEED </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21,802</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9375">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WOMEN_SURROUNDED_BY_MEN </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5,042</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9375">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DRIVER_ON_CALL </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886</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9375">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EXPIRED_VEHICLES </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b="1" lang="en" sz="950">
                          <a:solidFill>
                            <a:schemeClr val="dk2"/>
                          </a:solidFill>
                          <a:latin typeface="Lato"/>
                          <a:ea typeface="Lato"/>
                          <a:cs typeface="Lato"/>
                          <a:sym typeface="Lato"/>
                        </a:rPr>
                        <a:t>4</a:t>
                      </a:r>
                      <a:endParaRPr b="1" sz="1300">
                        <a:solidFill>
                          <a:schemeClr val="dk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05" name="Google Shape;105;p18"/>
          <p:cNvPicPr preferRelativeResize="0"/>
          <p:nvPr/>
        </p:nvPicPr>
        <p:blipFill rotWithShape="1">
          <a:blip r:embed="rId3">
            <a:alphaModFix/>
          </a:blip>
          <a:srcRect b="0" l="0" r="63777" t="5722"/>
          <a:stretch/>
        </p:blipFill>
        <p:spPr>
          <a:xfrm>
            <a:off x="5899175" y="1083925"/>
            <a:ext cx="2311601" cy="2344250"/>
          </a:xfrm>
          <a:prstGeom prst="rect">
            <a:avLst/>
          </a:prstGeom>
          <a:noFill/>
          <a:ln cap="flat" cmpd="sng" w="38100">
            <a:solidFill>
              <a:schemeClr val="dk2"/>
            </a:solidFill>
            <a:prstDash val="solid"/>
            <a:round/>
            <a:headEnd len="sm" w="sm" type="none"/>
            <a:tailEnd len="sm" w="sm" type="none"/>
          </a:ln>
        </p:spPr>
      </p:pic>
      <p:pic>
        <p:nvPicPr>
          <p:cNvPr id="106" name="Google Shape;106;p18"/>
          <p:cNvPicPr preferRelativeResize="0"/>
          <p:nvPr/>
        </p:nvPicPr>
        <p:blipFill rotWithShape="1">
          <a:blip r:embed="rId3">
            <a:alphaModFix/>
          </a:blip>
          <a:srcRect b="40567" l="68809" r="0" t="6172"/>
          <a:stretch/>
        </p:blipFill>
        <p:spPr>
          <a:xfrm>
            <a:off x="5899175" y="3351975"/>
            <a:ext cx="2311601" cy="1637857"/>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2000" y="220325"/>
            <a:ext cx="91440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Distribution of Violations Types by Frequency</a:t>
            </a:r>
            <a:endParaRPr/>
          </a:p>
        </p:txBody>
      </p:sp>
      <p:sp>
        <p:nvSpPr>
          <p:cNvPr id="112" name="Google Shape;112;p19"/>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13" name="Google Shape;113;p19"/>
          <p:cNvPicPr preferRelativeResize="0"/>
          <p:nvPr/>
        </p:nvPicPr>
        <p:blipFill>
          <a:blip r:embed="rId3">
            <a:alphaModFix/>
          </a:blip>
          <a:stretch>
            <a:fillRect/>
          </a:stretch>
        </p:blipFill>
        <p:spPr>
          <a:xfrm>
            <a:off x="431100" y="941525"/>
            <a:ext cx="6911250" cy="413135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679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Distribution of Violations</a:t>
            </a:r>
            <a:endParaRPr/>
          </a:p>
        </p:txBody>
      </p:sp>
      <p:sp>
        <p:nvSpPr>
          <p:cNvPr id="119" name="Google Shape;119;p20"/>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120" name="Google Shape;120;p20"/>
          <p:cNvSpPr txBox="1"/>
          <p:nvPr/>
        </p:nvSpPr>
        <p:spPr>
          <a:xfrm>
            <a:off x="76200" y="4354875"/>
            <a:ext cx="8832300" cy="8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Lato"/>
                <a:ea typeface="Lato"/>
                <a:cs typeface="Lato"/>
                <a:sym typeface="Lato"/>
              </a:rPr>
              <a:t>We notice that the top 6 violations take up 99.92% of all Violation incidents!</a:t>
            </a:r>
            <a:endParaRPr sz="1600">
              <a:solidFill>
                <a:schemeClr val="dk1"/>
              </a:solidFill>
              <a:latin typeface="Lato"/>
              <a:ea typeface="Lato"/>
              <a:cs typeface="Lato"/>
              <a:sym typeface="Lato"/>
            </a:endParaRPr>
          </a:p>
          <a:p>
            <a:pPr indent="0" lvl="0" marL="0" rtl="0" algn="l">
              <a:spcBef>
                <a:spcPts val="0"/>
              </a:spcBef>
              <a:spcAft>
                <a:spcPts val="0"/>
              </a:spcAft>
              <a:buNone/>
            </a:pPr>
            <a:r>
              <a:rPr lang="en" sz="1600">
                <a:solidFill>
                  <a:schemeClr val="dk1"/>
                </a:solidFill>
                <a:latin typeface="Lato"/>
                <a:ea typeface="Lato"/>
                <a:cs typeface="Lato"/>
                <a:sym typeface="Lato"/>
              </a:rPr>
              <a:t> Hence from here on we’ll consider only these 6 violations for our study.</a:t>
            </a:r>
            <a:endParaRPr sz="1600">
              <a:solidFill>
                <a:schemeClr val="dk1"/>
              </a:solidFill>
              <a:latin typeface="Lato"/>
              <a:ea typeface="Lato"/>
              <a:cs typeface="Lato"/>
              <a:sym typeface="Lato"/>
            </a:endParaRPr>
          </a:p>
        </p:txBody>
      </p:sp>
      <p:pic>
        <p:nvPicPr>
          <p:cNvPr id="121" name="Google Shape;121;p20"/>
          <p:cNvPicPr preferRelativeResize="0"/>
          <p:nvPr/>
        </p:nvPicPr>
        <p:blipFill>
          <a:blip r:embed="rId3">
            <a:alphaModFix/>
          </a:blip>
          <a:stretch>
            <a:fillRect/>
          </a:stretch>
        </p:blipFill>
        <p:spPr>
          <a:xfrm>
            <a:off x="76200" y="636725"/>
            <a:ext cx="8925250" cy="370357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Distribution of Top 5 Violations</a:t>
            </a:r>
            <a:endParaRPr/>
          </a:p>
        </p:txBody>
      </p:sp>
      <p:sp>
        <p:nvSpPr>
          <p:cNvPr id="127" name="Google Shape;127;p21"/>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28" name="Google Shape;128;p21"/>
          <p:cNvPicPr preferRelativeResize="0"/>
          <p:nvPr/>
        </p:nvPicPr>
        <p:blipFill>
          <a:blip r:embed="rId3">
            <a:alphaModFix/>
          </a:blip>
          <a:stretch>
            <a:fillRect/>
          </a:stretch>
        </p:blipFill>
        <p:spPr>
          <a:xfrm>
            <a:off x="104475" y="1158950"/>
            <a:ext cx="8922274" cy="351150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